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98" r:id="rId6"/>
    <p:sldId id="306" r:id="rId7"/>
    <p:sldId id="803" r:id="rId8"/>
    <p:sldId id="299" r:id="rId9"/>
    <p:sldId id="284" r:id="rId10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 charset="0"/>
        <a:ea typeface="MS PGothic" panose="020B0600070205080204" pitchFamily="34" charset="-128"/>
        <a:cs typeface="+mn-cs"/>
        <a:sym typeface="Helvetica Neue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 charset="0"/>
        <a:ea typeface="MS PGothic" panose="020B0600070205080204" pitchFamily="34" charset="-128"/>
        <a:cs typeface="+mn-cs"/>
        <a:sym typeface="Helvetica Neue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 charset="0"/>
        <a:ea typeface="MS PGothic" panose="020B0600070205080204" pitchFamily="34" charset="-128"/>
        <a:cs typeface="+mn-cs"/>
        <a:sym typeface="Helvetica Neue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 charset="0"/>
        <a:ea typeface="MS PGothic" panose="020B0600070205080204" pitchFamily="34" charset="-128"/>
        <a:cs typeface="+mn-cs"/>
        <a:sym typeface="Helvetica Neue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 charset="0"/>
        <a:ea typeface="MS PGothic" panose="020B0600070205080204" pitchFamily="34" charset="-128"/>
        <a:cs typeface="+mn-cs"/>
        <a:sym typeface="Helvetica Neue" charset="0"/>
      </a:defRPr>
    </a:lvl5pPr>
    <a:lvl6pPr marL="2286000" algn="l" defTabSz="914400" rtl="0" eaLnBrk="1" latinLnBrk="0" hangingPunct="1">
      <a:defRPr sz="3000" b="1" kern="1200">
        <a:solidFill>
          <a:srgbClr val="000000"/>
        </a:solidFill>
        <a:latin typeface="Helvetica Neue" charset="0"/>
        <a:ea typeface="MS PGothic" panose="020B0600070205080204" pitchFamily="34" charset="-128"/>
        <a:cs typeface="+mn-cs"/>
        <a:sym typeface="Helvetica Neue" charset="0"/>
      </a:defRPr>
    </a:lvl6pPr>
    <a:lvl7pPr marL="2743200" algn="l" defTabSz="914400" rtl="0" eaLnBrk="1" latinLnBrk="0" hangingPunct="1">
      <a:defRPr sz="3000" b="1" kern="1200">
        <a:solidFill>
          <a:srgbClr val="000000"/>
        </a:solidFill>
        <a:latin typeface="Helvetica Neue" charset="0"/>
        <a:ea typeface="MS PGothic" panose="020B0600070205080204" pitchFamily="34" charset="-128"/>
        <a:cs typeface="+mn-cs"/>
        <a:sym typeface="Helvetica Neue" charset="0"/>
      </a:defRPr>
    </a:lvl7pPr>
    <a:lvl8pPr marL="3200400" algn="l" defTabSz="914400" rtl="0" eaLnBrk="1" latinLnBrk="0" hangingPunct="1">
      <a:defRPr sz="3000" b="1" kern="1200">
        <a:solidFill>
          <a:srgbClr val="000000"/>
        </a:solidFill>
        <a:latin typeface="Helvetica Neue" charset="0"/>
        <a:ea typeface="MS PGothic" panose="020B0600070205080204" pitchFamily="34" charset="-128"/>
        <a:cs typeface="+mn-cs"/>
        <a:sym typeface="Helvetica Neue" charset="0"/>
      </a:defRPr>
    </a:lvl8pPr>
    <a:lvl9pPr marL="3657600" algn="l" defTabSz="914400" rtl="0" eaLnBrk="1" latinLnBrk="0" hangingPunct="1">
      <a:defRPr sz="3000" b="1" kern="1200">
        <a:solidFill>
          <a:srgbClr val="000000"/>
        </a:solidFill>
        <a:latin typeface="Helvetica Neue" charset="0"/>
        <a:ea typeface="MS PGothic" panose="020B0600070205080204" pitchFamily="34" charset="-128"/>
        <a:cs typeface="+mn-cs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61" d="100"/>
          <a:sy n="61" d="100"/>
        </p:scale>
        <p:origin x="156" y="15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C787CD73-0428-4EEC-B852-08BE912D05F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88A8B98-60E6-514C-B3FF-7F621EAAC1E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7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MS PGothic" panose="020B0600070205080204" pitchFamily="34" charset="-128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1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Carol Green-Archie, a community health worker at ChristianaCare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4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A17F-C14A-4965-9265-A2A2FD7BE6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5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90614B-DA2F-45A4-BEBC-C25CC058E6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6211-2213-4765-B7A1-039CA21FF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1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55D717-C667-477E-BC70-77E0CEE03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9094-D8F6-4F39-9F62-3DCD9310E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57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3450" y="355600"/>
            <a:ext cx="5251450" cy="12090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9100" y="355600"/>
            <a:ext cx="15601950" cy="12090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CD5A53-BF0D-481E-9742-DD3326CD6F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E526B-F1B1-4F1F-BB8D-A7C0A1BD2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24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851CDC-CE4C-4A7F-B295-B6DA591BA2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B65F0-9609-4ACB-94F0-54DECE6DC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2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2E0BEE-792D-48C8-998B-F63D18C885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566AD-63C9-469E-ADDA-3C56B1592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7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9100" y="3149600"/>
            <a:ext cx="10426700" cy="929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149600"/>
            <a:ext cx="10426700" cy="929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C4214D-2C9F-4A5D-96B6-908E80F4B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7495-3042-4013-9C1F-6189E39EA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84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8949F61-130A-4F47-8E60-45E35D015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42A31-42A4-452D-9EB5-ED13A87CB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0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709629-B6AC-46FF-84A7-9EF0A3AE1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F283-46B3-43ED-9FFA-7B1CB311F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12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798BC8A-7C69-491C-B120-EB092E25EF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4203C-B513-4134-8337-91292A533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28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2440ED-F8A6-45E0-8623-099A81064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4C9CB-E57E-4C2B-994D-1B5407CF5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9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106642-A424-4C77-BE67-6A7EE3314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85B7-7F87-4ABD-A39D-F432534FE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26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23BBF10-000C-41DB-B626-DA5CEBA49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Raleway" panose="020B0503030101060003" pitchFamily="34" charset="0"/>
              </a:rPr>
              <a:t>Click to edit Master title style</a:t>
            </a:r>
          </a:p>
        </p:txBody>
      </p:sp>
      <p:pic>
        <p:nvPicPr>
          <p:cNvPr id="1027" name="Picture 2" descr="pasted-image.pdf">
            <a:extLst>
              <a:ext uri="{FF2B5EF4-FFF2-40B4-BE49-F238E27FC236}">
                <a16:creationId xmlns:a16="http://schemas.microsoft.com/office/drawing/2014/main" id="{7C309BDE-BD31-49B5-BA7B-94C0D15A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7" t="53889"/>
          <a:stretch>
            <a:fillRect/>
          </a:stretch>
        </p:blipFill>
        <p:spPr bwMode="auto">
          <a:xfrm>
            <a:off x="0" y="0"/>
            <a:ext cx="416242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>
            <a:extLst>
              <a:ext uri="{FF2B5EF4-FFF2-40B4-BE49-F238E27FC236}">
                <a16:creationId xmlns:a16="http://schemas.microsoft.com/office/drawing/2014/main" id="{EC9114C5-7187-49EF-86B4-B6511223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0" y="12614275"/>
            <a:ext cx="3536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>
            <a:extLst>
              <a:ext uri="{FF2B5EF4-FFF2-40B4-BE49-F238E27FC236}">
                <a16:creationId xmlns:a16="http://schemas.microsoft.com/office/drawing/2014/main" id="{30AC3C00-9213-42EA-9062-7AD4AAD6F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3D01F65-A8B6-7C43-9E08-2E20695514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958638" y="13081000"/>
            <a:ext cx="452437" cy="460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eaLnBrk="1">
              <a:defRPr sz="2400" b="0">
                <a:latin typeface="Helvetica Neue Light" panose="02000403000000020004" pitchFamily="2" charset="0"/>
                <a:ea typeface="ＭＳ Ｐゴシック" panose="020B0600070205080204" pitchFamily="34" charset="-128"/>
                <a:sym typeface="Helvetica Neue Light" panose="02000403000000020004" pitchFamily="2" charset="0"/>
              </a:defRPr>
            </a:lvl1pPr>
          </a:lstStyle>
          <a:p>
            <a:pPr>
              <a:defRPr/>
            </a:pPr>
            <a:fld id="{1E19F406-114C-4C5E-91B2-E3DE56C19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11200" b="1">
          <a:solidFill>
            <a:srgbClr val="5E5E5E"/>
          </a:solidFill>
          <a:latin typeface="+mj-lt"/>
          <a:ea typeface="MS PGothic" panose="020B0600070205080204" pitchFamily="34" charset="-128"/>
          <a:cs typeface="+mj-cs"/>
          <a:sym typeface="Raleway" panose="020B0503030101060003" pitchFamily="34" charset="0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112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112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112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112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5pPr>
      <a:lvl6pPr marL="457200" algn="ctr" defTabSz="825500" rtl="0" fontAlgn="base" hangingPunct="0">
        <a:spcBef>
          <a:spcPct val="0"/>
        </a:spcBef>
        <a:spcAft>
          <a:spcPct val="0"/>
        </a:spcAft>
        <a:defRPr sz="112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6pPr>
      <a:lvl7pPr marL="914400" algn="ctr" defTabSz="825500" rtl="0" fontAlgn="base" hangingPunct="0">
        <a:spcBef>
          <a:spcPct val="0"/>
        </a:spcBef>
        <a:spcAft>
          <a:spcPct val="0"/>
        </a:spcAft>
        <a:defRPr sz="112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7pPr>
      <a:lvl8pPr marL="1371600" algn="ctr" defTabSz="825500" rtl="0" fontAlgn="base" hangingPunct="0">
        <a:spcBef>
          <a:spcPct val="0"/>
        </a:spcBef>
        <a:spcAft>
          <a:spcPct val="0"/>
        </a:spcAft>
        <a:defRPr sz="112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8pPr>
      <a:lvl9pPr marL="1828800" algn="ctr" defTabSz="825500" rtl="0" fontAlgn="base" hangingPunct="0">
        <a:spcBef>
          <a:spcPct val="0"/>
        </a:spcBef>
        <a:spcAft>
          <a:spcPct val="0"/>
        </a:spcAft>
        <a:defRPr sz="112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9pPr>
    </p:titleStyle>
    <p:bodyStyle>
      <a:lvl1pPr marL="635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Helvetica Neue" charset="0"/>
        </a:defRPr>
      </a:lvl1pPr>
      <a:lvl2pPr marL="1270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2pPr>
      <a:lvl3pPr marL="1905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3pPr>
      <a:lvl4pPr marL="2540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4pPr>
      <a:lvl5pPr marL="3175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5pPr>
      <a:lvl6pPr marL="3632200" indent="-635000" algn="l" defTabSz="825500" rtl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6pPr>
      <a:lvl7pPr marL="4089400" indent="-635000" algn="l" defTabSz="825500" rtl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7pPr>
      <a:lvl8pPr marL="4546600" indent="-635000" algn="l" defTabSz="825500" rtl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8pPr>
      <a:lvl9pPr marL="5003800" indent="-635000" algn="l" defTabSz="825500" rtl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6abc.com/christianacare-delaware-wilmington/6402284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8C22DF29-635D-400E-85A6-802DD751FF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3692" y="4575969"/>
            <a:ext cx="22707600" cy="1806864"/>
          </a:xfrm>
        </p:spPr>
        <p:txBody>
          <a:bodyPr anchor="b"/>
          <a:lstStyle/>
          <a:p>
            <a:pPr eaLnBrk="1"/>
            <a:r>
              <a:rPr lang="en-US" sz="11000" dirty="0">
                <a:solidFill>
                  <a:schemeClr val="tx2"/>
                </a:solidFill>
              </a:rPr>
              <a:t>Community Health Workers at ChristianaCare</a:t>
            </a:r>
            <a:endParaRPr lang="en-US" altLang="en-US" sz="11000" dirty="0"/>
          </a:p>
        </p:txBody>
      </p:sp>
      <p:pic>
        <p:nvPicPr>
          <p:cNvPr id="10" name="Graphic 9" descr="Users">
            <a:extLst>
              <a:ext uri="{FF2B5EF4-FFF2-40B4-BE49-F238E27FC236}">
                <a16:creationId xmlns:a16="http://schemas.microsoft.com/office/drawing/2014/main" id="{F7425123-554D-45EE-B715-48B99EABB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8400" y="6705600"/>
            <a:ext cx="4175492" cy="4175492"/>
          </a:xfrm>
          <a:prstGeom prst="rect">
            <a:avLst/>
          </a:prstGeom>
        </p:spPr>
      </p:pic>
      <p:pic>
        <p:nvPicPr>
          <p:cNvPr id="11" name="Graphic 10" descr="Classroom">
            <a:extLst>
              <a:ext uri="{FF2B5EF4-FFF2-40B4-BE49-F238E27FC236}">
                <a16:creationId xmlns:a16="http://schemas.microsoft.com/office/drawing/2014/main" id="{5798F9C2-BDC0-46ED-9214-04F83BE16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0600" y="6674069"/>
            <a:ext cx="4175492" cy="4175492"/>
          </a:xfrm>
          <a:prstGeom prst="rect">
            <a:avLst/>
          </a:prstGeom>
        </p:spPr>
      </p:pic>
      <p:pic>
        <p:nvPicPr>
          <p:cNvPr id="12" name="Graphic 11" descr="Research">
            <a:extLst>
              <a:ext uri="{FF2B5EF4-FFF2-40B4-BE49-F238E27FC236}">
                <a16:creationId xmlns:a16="http://schemas.microsoft.com/office/drawing/2014/main" id="{1F5E37F8-0779-4134-A44D-BF4ADA8F4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30400" y="7068709"/>
            <a:ext cx="3194091" cy="3194091"/>
          </a:xfrm>
          <a:prstGeom prst="rect">
            <a:avLst/>
          </a:prstGeom>
        </p:spPr>
      </p:pic>
      <p:pic>
        <p:nvPicPr>
          <p:cNvPr id="13" name="Graphic 12" descr="Playbook">
            <a:extLst>
              <a:ext uri="{FF2B5EF4-FFF2-40B4-BE49-F238E27FC236}">
                <a16:creationId xmlns:a16="http://schemas.microsoft.com/office/drawing/2014/main" id="{58DF766A-C5D2-45AF-9697-D6137E8E3C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202400" y="6553200"/>
            <a:ext cx="4016718" cy="40167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ACA9A014-411F-41F3-8564-A9F40275B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686732"/>
            <a:ext cx="21005800" cy="2286000"/>
          </a:xfrm>
        </p:spPr>
        <p:txBody>
          <a:bodyPr/>
          <a:lstStyle/>
          <a:p>
            <a:pPr eaLnBrk="1"/>
            <a:r>
              <a:rPr lang="en-US" sz="100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Background</a:t>
            </a:r>
            <a:endParaRPr lang="en-US" altLang="en-US" sz="100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5C683DA-47BF-4D0D-A468-4B43079D1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953000"/>
            <a:ext cx="14859000" cy="9296400"/>
          </a:xfrm>
        </p:spPr>
        <p:txBody>
          <a:bodyPr/>
          <a:lstStyle/>
          <a:p>
            <a:pPr indent="-761981"/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Community Health has been serving Delaware with education and connection to resources for more than 20 years</a:t>
            </a:r>
          </a:p>
          <a:p>
            <a:pPr indent="-761981"/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ChristianaCare Community Health Worker program launched in 2019</a:t>
            </a:r>
          </a:p>
          <a:p>
            <a:pPr indent="-761981"/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Community Health Workers trained using UPENN IMPaCT model </a:t>
            </a:r>
          </a:p>
          <a:p>
            <a:pPr indent="-761981"/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Programming expansion to include episodic and longitudinal care</a:t>
            </a:r>
          </a:p>
          <a:p>
            <a:pPr indent="-761981"/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indent="-761981"/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6903272-B470-4BE0-9CCF-753DF500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518" y="3581400"/>
            <a:ext cx="6324600" cy="396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91920C2-D9F8-4B09-A45F-6FC61EBB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300" y="7924800"/>
            <a:ext cx="6324600" cy="396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9434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>
            <a:extLst>
              <a:ext uri="{FF2B5EF4-FFF2-40B4-BE49-F238E27FC236}">
                <a16:creationId xmlns:a16="http://schemas.microsoft.com/office/drawing/2014/main" id="{4ABD5667-BE3C-49BF-9C36-39E69B793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878281"/>
            <a:ext cx="19659600" cy="180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+mj-lt"/>
                <a:ea typeface="MS PGothic" panose="020B0600070205080204" pitchFamily="34" charset="-128"/>
                <a:cs typeface="+mj-cs"/>
                <a:sym typeface="Raleway" panose="020B0503030101060003" pitchFamily="34" charset="0"/>
              </a:defRPr>
            </a:lvl1pPr>
            <a:lvl2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MS PGothic" panose="020B0600070205080204" pitchFamily="34" charset="-128"/>
                <a:cs typeface="Raleway" charset="0"/>
                <a:sym typeface="Raleway" panose="020B0503030101060003" pitchFamily="34" charset="0"/>
              </a:defRPr>
            </a:lvl2pPr>
            <a:lvl3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MS PGothic" panose="020B0600070205080204" pitchFamily="34" charset="-128"/>
                <a:cs typeface="Raleway" charset="0"/>
                <a:sym typeface="Raleway" panose="020B0503030101060003" pitchFamily="34" charset="0"/>
              </a:defRPr>
            </a:lvl3pPr>
            <a:lvl4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MS PGothic" panose="020B0600070205080204" pitchFamily="34" charset="-128"/>
                <a:cs typeface="Raleway" charset="0"/>
                <a:sym typeface="Raleway" panose="020B0503030101060003" pitchFamily="34" charset="0"/>
              </a:defRPr>
            </a:lvl4pPr>
            <a:lvl5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MS PGothic" panose="020B0600070205080204" pitchFamily="34" charset="-128"/>
                <a:cs typeface="Raleway" charset="0"/>
                <a:sym typeface="Raleway" panose="020B0503030101060003" pitchFamily="34" charset="0"/>
              </a:defRPr>
            </a:lvl5pPr>
            <a:lvl6pPr marL="457200" algn="ctr" defTabSz="825500" rtl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ＭＳ Ｐゴシック" charset="0"/>
                <a:cs typeface="Raleway" charset="0"/>
                <a:sym typeface="Raleway" charset="0"/>
              </a:defRPr>
            </a:lvl6pPr>
            <a:lvl7pPr marL="914400" algn="ctr" defTabSz="825500" rtl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ＭＳ Ｐゴシック" charset="0"/>
                <a:cs typeface="Raleway" charset="0"/>
                <a:sym typeface="Raleway" charset="0"/>
              </a:defRPr>
            </a:lvl7pPr>
            <a:lvl8pPr marL="1371600" algn="ctr" defTabSz="825500" rtl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ＭＳ Ｐゴシック" charset="0"/>
                <a:cs typeface="Raleway" charset="0"/>
                <a:sym typeface="Raleway" charset="0"/>
              </a:defRPr>
            </a:lvl8pPr>
            <a:lvl9pPr marL="1828800" algn="ctr" defTabSz="825500" rtl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ＭＳ Ｐゴシック" charset="0"/>
                <a:cs typeface="Raleway" charset="0"/>
                <a:sym typeface="Raleway" charset="0"/>
              </a:defRPr>
            </a:lvl9pPr>
          </a:lstStyle>
          <a:p>
            <a:pPr eaLnBrk="1"/>
            <a:r>
              <a:rPr lang="en-US" sz="10000" kern="0" dirty="0">
                <a:solidFill>
                  <a:schemeClr val="tx2"/>
                </a:solidFill>
              </a:rPr>
              <a:t>Community Health Workers</a:t>
            </a:r>
            <a:endParaRPr lang="en-US" altLang="en-US" sz="100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FBBF3-813F-4EA1-B9E5-96DAF4803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513075"/>
            <a:ext cx="13436817" cy="908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F3A39C-8B2C-4E25-BDDB-EDBF3A0FE468}"/>
              </a:ext>
            </a:extLst>
          </p:cNvPr>
          <p:cNvSpPr/>
          <p:nvPr/>
        </p:nvSpPr>
        <p:spPr>
          <a:xfrm flipH="1">
            <a:off x="16764000" y="7467600"/>
            <a:ext cx="6629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latin typeface="+mj-lt"/>
                <a:hlinkClick r:id="rId4"/>
              </a:rPr>
              <a:t>CHW Story from September 2020</a:t>
            </a:r>
            <a:endParaRPr lang="en-US" sz="5000" dirty="0">
              <a:latin typeface="+mj-lt"/>
            </a:endParaRPr>
          </a:p>
          <a:p>
            <a:pPr algn="ctr"/>
            <a:endParaRPr lang="en-US" sz="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4525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C97488E-EF81-7046-9604-9D5564AD5123}"/>
              </a:ext>
            </a:extLst>
          </p:cNvPr>
          <p:cNvCxnSpPr>
            <a:cxnSpLocks/>
          </p:cNvCxnSpPr>
          <p:nvPr/>
        </p:nvCxnSpPr>
        <p:spPr>
          <a:xfrm>
            <a:off x="8968999" y="7701421"/>
            <a:ext cx="4058419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BEB597-D58A-304B-9F93-1274019FDCCA}"/>
              </a:ext>
            </a:extLst>
          </p:cNvPr>
          <p:cNvCxnSpPr>
            <a:cxnSpLocks/>
          </p:cNvCxnSpPr>
          <p:nvPr/>
        </p:nvCxnSpPr>
        <p:spPr>
          <a:xfrm>
            <a:off x="8741895" y="10718968"/>
            <a:ext cx="6738424" cy="49541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A4108F6-092F-9C47-8995-D56DF248435E}"/>
              </a:ext>
            </a:extLst>
          </p:cNvPr>
          <p:cNvSpPr/>
          <p:nvPr/>
        </p:nvSpPr>
        <p:spPr>
          <a:xfrm>
            <a:off x="3614080" y="6800802"/>
            <a:ext cx="5477732" cy="224415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5927E78-DC06-4846-A4B3-BB0496116A94}"/>
              </a:ext>
            </a:extLst>
          </p:cNvPr>
          <p:cNvSpPr/>
          <p:nvPr/>
        </p:nvSpPr>
        <p:spPr>
          <a:xfrm>
            <a:off x="3614080" y="3568947"/>
            <a:ext cx="5283200" cy="19646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EA1876F-8494-D147-8959-3376D64A18AF}"/>
              </a:ext>
            </a:extLst>
          </p:cNvPr>
          <p:cNvSpPr/>
          <p:nvPr/>
        </p:nvSpPr>
        <p:spPr>
          <a:xfrm>
            <a:off x="3614080" y="9736664"/>
            <a:ext cx="5682320" cy="19646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10" name="TextBox 9"/>
          <p:cNvSpPr txBox="1"/>
          <p:nvPr/>
        </p:nvSpPr>
        <p:spPr>
          <a:xfrm>
            <a:off x="3676380" y="3719169"/>
            <a:ext cx="520332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Care relationship focused on patient-centered goals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3130" y="6768718"/>
            <a:ext cx="535313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Support provided to patient to address barriers to meeting goals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0832" y="9857192"/>
            <a:ext cx="5645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Connect patient to services for continued support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DACF4E-E25B-4C45-8479-6D80EF6B1487}"/>
              </a:ext>
            </a:extLst>
          </p:cNvPr>
          <p:cNvSpPr/>
          <p:nvPr/>
        </p:nvSpPr>
        <p:spPr>
          <a:xfrm>
            <a:off x="10139354" y="3060554"/>
            <a:ext cx="3311757" cy="3311757"/>
          </a:xfrm>
          <a:prstGeom prst="ellipse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pic>
        <p:nvPicPr>
          <p:cNvPr id="7" name="Graphic 6" descr="Presentation with checklist outline">
            <a:extLst>
              <a:ext uri="{FF2B5EF4-FFF2-40B4-BE49-F238E27FC236}">
                <a16:creationId xmlns:a16="http://schemas.microsoft.com/office/drawing/2014/main" id="{8E637D4E-B1AE-9F4B-893B-E111A77B3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079" y="3266983"/>
            <a:ext cx="2062280" cy="20622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DCA6B48-7BA4-A14B-8844-1B0334A818F0}"/>
              </a:ext>
            </a:extLst>
          </p:cNvPr>
          <p:cNvSpPr/>
          <p:nvPr/>
        </p:nvSpPr>
        <p:spPr>
          <a:xfrm>
            <a:off x="13014434" y="5638972"/>
            <a:ext cx="3311757" cy="3311757"/>
          </a:xfrm>
          <a:prstGeom prst="ellipse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DA9ECE-7A05-9E4F-91A7-9DFE241051B8}"/>
              </a:ext>
            </a:extLst>
          </p:cNvPr>
          <p:cNvSpPr/>
          <p:nvPr/>
        </p:nvSpPr>
        <p:spPr>
          <a:xfrm>
            <a:off x="15413535" y="8825436"/>
            <a:ext cx="3311757" cy="3311757"/>
          </a:xfrm>
          <a:prstGeom prst="ellipse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pic>
        <p:nvPicPr>
          <p:cNvPr id="9" name="Graphic 8" descr="Cheers outline">
            <a:extLst>
              <a:ext uri="{FF2B5EF4-FFF2-40B4-BE49-F238E27FC236}">
                <a16:creationId xmlns:a16="http://schemas.microsoft.com/office/drawing/2014/main" id="{F7F650F5-EED8-5A40-8518-02314441F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66507" y="6050512"/>
            <a:ext cx="1864416" cy="1864416"/>
          </a:xfrm>
          <a:prstGeom prst="rect">
            <a:avLst/>
          </a:prstGeom>
        </p:spPr>
      </p:pic>
      <p:pic>
        <p:nvPicPr>
          <p:cNvPr id="18" name="Graphic 17" descr="Connections outline">
            <a:extLst>
              <a:ext uri="{FF2B5EF4-FFF2-40B4-BE49-F238E27FC236}">
                <a16:creationId xmlns:a16="http://schemas.microsoft.com/office/drawing/2014/main" id="{479DA9E3-433A-BF41-BE53-22C7DB83C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91930" y="9182362"/>
            <a:ext cx="1924397" cy="192439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3058D5-4370-9746-8AB4-C950813601D8}"/>
              </a:ext>
            </a:extLst>
          </p:cNvPr>
          <p:cNvCxnSpPr>
            <a:cxnSpLocks/>
          </p:cNvCxnSpPr>
          <p:nvPr/>
        </p:nvCxnSpPr>
        <p:spPr>
          <a:xfrm>
            <a:off x="8310554" y="4495800"/>
            <a:ext cx="18288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2F2109A-D626-F24E-A06E-A6F70B7522D7}"/>
              </a:ext>
            </a:extLst>
          </p:cNvPr>
          <p:cNvSpPr txBox="1"/>
          <p:nvPr/>
        </p:nvSpPr>
        <p:spPr>
          <a:xfrm>
            <a:off x="10239087" y="5119552"/>
            <a:ext cx="3311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Set Goals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A00BFF-0FCD-854E-8D34-F139E403F583}"/>
              </a:ext>
            </a:extLst>
          </p:cNvPr>
          <p:cNvSpPr txBox="1"/>
          <p:nvPr/>
        </p:nvSpPr>
        <p:spPr>
          <a:xfrm>
            <a:off x="13039375" y="7701423"/>
            <a:ext cx="3311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Support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E041C2-3615-9145-875E-4B8A3B046729}"/>
              </a:ext>
            </a:extLst>
          </p:cNvPr>
          <p:cNvSpPr txBox="1"/>
          <p:nvPr/>
        </p:nvSpPr>
        <p:spPr>
          <a:xfrm>
            <a:off x="15413535" y="10901175"/>
            <a:ext cx="3311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Connect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EEDD0-C5E0-407C-AEF3-318A3538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44" y="324245"/>
            <a:ext cx="21005800" cy="2286000"/>
          </a:xfrm>
        </p:spPr>
        <p:txBody>
          <a:bodyPr/>
          <a:lstStyle/>
          <a:p>
            <a:r>
              <a:rPr lang="en-US" sz="9600" dirty="0"/>
              <a:t>How CHWs Work with Patients</a:t>
            </a:r>
          </a:p>
        </p:txBody>
      </p:sp>
    </p:spTree>
    <p:extLst>
      <p:ext uri="{BB962C8B-B14F-4D97-AF65-F5344CB8AC3E}">
        <p14:creationId xmlns:p14="http://schemas.microsoft.com/office/powerpoint/2010/main" val="248851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xagon 14">
            <a:extLst>
              <a:ext uri="{FF2B5EF4-FFF2-40B4-BE49-F238E27FC236}">
                <a16:creationId xmlns:a16="http://schemas.microsoft.com/office/drawing/2014/main" id="{E6692548-DA6F-4DC4-AF38-C4F392155F2D}"/>
              </a:ext>
            </a:extLst>
          </p:cNvPr>
          <p:cNvSpPr/>
          <p:nvPr/>
        </p:nvSpPr>
        <p:spPr bwMode="auto">
          <a:xfrm>
            <a:off x="1447800" y="4953000"/>
            <a:ext cx="6096000" cy="54102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pic>
        <p:nvPicPr>
          <p:cNvPr id="20" name="Graphic 19" descr="Users">
            <a:extLst>
              <a:ext uri="{FF2B5EF4-FFF2-40B4-BE49-F238E27FC236}">
                <a16:creationId xmlns:a16="http://schemas.microsoft.com/office/drawing/2014/main" id="{4E505B7F-9C72-4192-A03C-B98ED34BF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6945" y="5894118"/>
            <a:ext cx="3803073" cy="3803073"/>
          </a:xfrm>
          <a:prstGeom prst="rect">
            <a:avLst/>
          </a:prstGeom>
        </p:spPr>
      </p:pic>
      <p:sp>
        <p:nvSpPr>
          <p:cNvPr id="31" name="Rectangle 1">
            <a:extLst>
              <a:ext uri="{FF2B5EF4-FFF2-40B4-BE49-F238E27FC236}">
                <a16:creationId xmlns:a16="http://schemas.microsoft.com/office/drawing/2014/main" id="{4ABD5667-BE3C-49BF-9C36-39E69B793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878281"/>
            <a:ext cx="19659600" cy="180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+mj-lt"/>
                <a:ea typeface="MS PGothic" panose="020B0600070205080204" pitchFamily="34" charset="-128"/>
                <a:cs typeface="+mj-cs"/>
                <a:sym typeface="Raleway" panose="020B0503030101060003" pitchFamily="34" charset="0"/>
              </a:defRPr>
            </a:lvl1pPr>
            <a:lvl2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MS PGothic" panose="020B0600070205080204" pitchFamily="34" charset="-128"/>
                <a:cs typeface="Raleway" charset="0"/>
                <a:sym typeface="Raleway" panose="020B0503030101060003" pitchFamily="34" charset="0"/>
              </a:defRPr>
            </a:lvl2pPr>
            <a:lvl3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MS PGothic" panose="020B0600070205080204" pitchFamily="34" charset="-128"/>
                <a:cs typeface="Raleway" charset="0"/>
                <a:sym typeface="Raleway" panose="020B0503030101060003" pitchFamily="34" charset="0"/>
              </a:defRPr>
            </a:lvl3pPr>
            <a:lvl4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MS PGothic" panose="020B0600070205080204" pitchFamily="34" charset="-128"/>
                <a:cs typeface="Raleway" charset="0"/>
                <a:sym typeface="Raleway" panose="020B0503030101060003" pitchFamily="34" charset="0"/>
              </a:defRPr>
            </a:lvl4pPr>
            <a:lvl5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MS PGothic" panose="020B0600070205080204" pitchFamily="34" charset="-128"/>
                <a:cs typeface="Raleway" charset="0"/>
                <a:sym typeface="Raleway" panose="020B0503030101060003" pitchFamily="34" charset="0"/>
              </a:defRPr>
            </a:lvl5pPr>
            <a:lvl6pPr marL="457200" algn="ctr" defTabSz="825500" rtl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ＭＳ Ｐゴシック" charset="0"/>
                <a:cs typeface="Raleway" charset="0"/>
                <a:sym typeface="Raleway" charset="0"/>
              </a:defRPr>
            </a:lvl6pPr>
            <a:lvl7pPr marL="914400" algn="ctr" defTabSz="825500" rtl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ＭＳ Ｐゴシック" charset="0"/>
                <a:cs typeface="Raleway" charset="0"/>
                <a:sym typeface="Raleway" charset="0"/>
              </a:defRPr>
            </a:lvl7pPr>
            <a:lvl8pPr marL="1371600" algn="ctr" defTabSz="825500" rtl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ＭＳ Ｐゴシック" charset="0"/>
                <a:cs typeface="Raleway" charset="0"/>
                <a:sym typeface="Raleway" charset="0"/>
              </a:defRPr>
            </a:lvl8pPr>
            <a:lvl9pPr marL="1828800" algn="ctr" defTabSz="825500" rtl="0" fontAlgn="base" hangingPunct="0">
              <a:spcBef>
                <a:spcPct val="0"/>
              </a:spcBef>
              <a:spcAft>
                <a:spcPct val="0"/>
              </a:spcAft>
              <a:defRPr sz="11200" b="1">
                <a:solidFill>
                  <a:srgbClr val="5E5E5E"/>
                </a:solidFill>
                <a:latin typeface="Raleway" charset="0"/>
                <a:ea typeface="ＭＳ Ｐゴシック" charset="0"/>
                <a:cs typeface="Raleway" charset="0"/>
                <a:sym typeface="Raleway" charset="0"/>
              </a:defRPr>
            </a:lvl9pPr>
          </a:lstStyle>
          <a:p>
            <a:pPr eaLnBrk="1"/>
            <a:r>
              <a:rPr lang="en-US" sz="10000" kern="0" dirty="0">
                <a:solidFill>
                  <a:schemeClr val="tx2"/>
                </a:solidFill>
              </a:rPr>
              <a:t>Clinical Collaborations</a:t>
            </a:r>
            <a:endParaRPr lang="en-US" altLang="en-US" sz="10000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21C8E-F2DE-43F0-98FD-873716208D32}"/>
              </a:ext>
            </a:extLst>
          </p:cNvPr>
          <p:cNvSpPr/>
          <p:nvPr/>
        </p:nvSpPr>
        <p:spPr bwMode="auto">
          <a:xfrm>
            <a:off x="6858000" y="2914651"/>
            <a:ext cx="13868400" cy="2209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77CB78-B49B-41D7-AF67-EFF96C283A4A}"/>
              </a:ext>
            </a:extLst>
          </p:cNvPr>
          <p:cNvSpPr/>
          <p:nvPr/>
        </p:nvSpPr>
        <p:spPr bwMode="auto">
          <a:xfrm>
            <a:off x="7901152" y="5540381"/>
            <a:ext cx="14076218" cy="2209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A3D09A-1630-4997-8C7E-1D5CC5B5685D}"/>
              </a:ext>
            </a:extLst>
          </p:cNvPr>
          <p:cNvSpPr/>
          <p:nvPr/>
        </p:nvSpPr>
        <p:spPr bwMode="auto">
          <a:xfrm>
            <a:off x="7924800" y="8347664"/>
            <a:ext cx="14478000" cy="2209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25316-213F-4769-9AD1-4353617CCF7D}"/>
              </a:ext>
            </a:extLst>
          </p:cNvPr>
          <p:cNvSpPr txBox="1"/>
          <p:nvPr/>
        </p:nvSpPr>
        <p:spPr>
          <a:xfrm>
            <a:off x="7162800" y="3130087"/>
            <a:ext cx="13030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+mj-lt"/>
              </a:rPr>
              <a:t>Community Health Workers </a:t>
            </a:r>
            <a:r>
              <a:rPr lang="en-US" sz="3500" b="0" dirty="0">
                <a:solidFill>
                  <a:schemeClr val="bg1"/>
                </a:solidFill>
                <a:latin typeface="+mj-lt"/>
              </a:rPr>
              <a:t>embedded in the ED, </a:t>
            </a:r>
          </a:p>
          <a:p>
            <a:r>
              <a:rPr lang="en-US" sz="3500" b="0" dirty="0">
                <a:solidFill>
                  <a:schemeClr val="bg1"/>
                </a:solidFill>
                <a:latin typeface="+mj-lt"/>
              </a:rPr>
              <a:t>Primary Care, the School-Based Health Centers and </a:t>
            </a:r>
          </a:p>
          <a:p>
            <a:r>
              <a:rPr lang="en-US" sz="3500" b="0" dirty="0">
                <a:solidFill>
                  <a:schemeClr val="bg1"/>
                </a:solidFill>
                <a:latin typeface="+mj-lt"/>
              </a:rPr>
              <a:t>Women’s Health, connecting patients to resources, support.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0510B1-D9CB-447B-A77A-B15C1D6E15E0}"/>
              </a:ext>
            </a:extLst>
          </p:cNvPr>
          <p:cNvSpPr txBox="1"/>
          <p:nvPr/>
        </p:nvSpPr>
        <p:spPr>
          <a:xfrm>
            <a:off x="8229600" y="5791201"/>
            <a:ext cx="133176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+mj-lt"/>
              </a:rPr>
              <a:t>Community SOS</a:t>
            </a:r>
            <a:r>
              <a:rPr lang="en-US" sz="3500" b="0" dirty="0">
                <a:solidFill>
                  <a:schemeClr val="bg1"/>
                </a:solidFill>
                <a:latin typeface="+mj-lt"/>
              </a:rPr>
              <a:t>, a collaboration with internal and external partners to work with individuals suspected of SUD, post-discharge to connect them with treatment options, education.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5CFA3D-0610-42AB-9A9F-4F607B792A83}"/>
              </a:ext>
            </a:extLst>
          </p:cNvPr>
          <p:cNvSpPr txBox="1"/>
          <p:nvPr/>
        </p:nvSpPr>
        <p:spPr>
          <a:xfrm>
            <a:off x="8229600" y="8673304"/>
            <a:ext cx="13868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+mj-lt"/>
              </a:rPr>
              <a:t>EVOLV</a:t>
            </a:r>
            <a:r>
              <a:rPr lang="en-US" sz="3500" b="0" dirty="0">
                <a:solidFill>
                  <a:schemeClr val="bg1"/>
                </a:solidFill>
                <a:latin typeface="+mj-lt"/>
              </a:rPr>
              <a:t>, a hospital-based violence prevention program provides wrap-around services and supports for individuals who are victims of penetrating wounds.  This service continues post-discharge.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95DCB-6F79-4858-A600-AB9C7D5041B0}"/>
              </a:ext>
            </a:extLst>
          </p:cNvPr>
          <p:cNvSpPr/>
          <p:nvPr/>
        </p:nvSpPr>
        <p:spPr bwMode="auto">
          <a:xfrm>
            <a:off x="7010400" y="11123416"/>
            <a:ext cx="13868400" cy="2209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644AC-8A6D-4F63-8BD4-DE4E7E1EB0D7}"/>
              </a:ext>
            </a:extLst>
          </p:cNvPr>
          <p:cNvSpPr txBox="1"/>
          <p:nvPr/>
        </p:nvSpPr>
        <p:spPr>
          <a:xfrm>
            <a:off x="7175938" y="11547469"/>
            <a:ext cx="1303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+mj-lt"/>
              </a:rPr>
              <a:t>Episodic Community Health Workers </a:t>
            </a:r>
            <a:r>
              <a:rPr lang="en-US" sz="3500" b="0" dirty="0">
                <a:solidFill>
                  <a:schemeClr val="bg1"/>
                </a:solidFill>
                <a:latin typeface="+mj-lt"/>
              </a:rPr>
              <a:t>work to establish care and connect individuals with social care needs to community resources. </a:t>
            </a:r>
          </a:p>
          <a:p>
            <a:endParaRPr lang="en-US" sz="35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565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21" grpId="0" animBg="1"/>
      <p:bldP spid="22" grpId="0" animBg="1"/>
      <p:bldP spid="6" grpId="0"/>
      <p:bldP spid="23" grpId="0"/>
      <p:bldP spid="25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ACA9A014-411F-41F3-8564-A9F40275B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717964"/>
            <a:ext cx="21005800" cy="2286000"/>
          </a:xfrm>
        </p:spPr>
        <p:txBody>
          <a:bodyPr/>
          <a:lstStyle/>
          <a:p>
            <a:pPr eaLnBrk="1"/>
            <a:r>
              <a:rPr lang="en-US" sz="100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Why does this matter?</a:t>
            </a:r>
            <a:endParaRPr lang="en-US" altLang="en-US" sz="100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5C683DA-47BF-4D0D-A468-4B43079D1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6600" y="8077200"/>
            <a:ext cx="210058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“Medical care is estimated to account for only 10-20 percent of the modifiable contributors to healthy outcomes for a population. </a:t>
            </a:r>
            <a:r>
              <a:rPr lang="en-US" sz="60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The other 80 to 90 percent are sometimes broadly called the Social Determinants of Health </a:t>
            </a:r>
            <a:r>
              <a:rPr lang="en-US" sz="600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… [</a:t>
            </a:r>
            <a:r>
              <a:rPr lang="en-US" sz="6000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i.e</a:t>
            </a:r>
            <a:r>
              <a:rPr lang="en-US" sz="600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] health-related behaviors, socioeconomic factors, and environmental factors...” (Magnan, S., 2017)</a:t>
            </a:r>
            <a:endParaRPr lang="en-US" sz="20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https://nam.edu/social-determinants-of-health-101-for-health-care-five-plus-five/</a:t>
            </a: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60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34926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Raleway"/>
        <a:ea typeface="ＭＳ Ｐゴシック"/>
        <a:cs typeface="Raleway"/>
      </a:majorFont>
      <a:minorFont>
        <a:latin typeface="Helvetica Neue"/>
        <a:ea typeface="ＭＳ Ｐゴシック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ＭＳ Ｐゴシック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ＭＳ Ｐゴシック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75B5C20E4D64A8441C2DE9445AC12" ma:contentTypeVersion="6" ma:contentTypeDescription="Create a new document." ma:contentTypeScope="" ma:versionID="37ac876fbb4485cc106affbb4d97f67e">
  <xsd:schema xmlns:xsd="http://www.w3.org/2001/XMLSchema" xmlns:xs="http://www.w3.org/2001/XMLSchema" xmlns:p="http://schemas.microsoft.com/office/2006/metadata/properties" xmlns:ns2="f5e41ff7-834d-48a1-b8f5-42da63fdab90" xmlns:ns3="2ffe3ccd-fe8c-4077-8b9d-f261cde99995" targetNamespace="http://schemas.microsoft.com/office/2006/metadata/properties" ma:root="true" ma:fieldsID="8298e9689d00296932b2838dd9c11603" ns2:_="" ns3:_="">
    <xsd:import namespace="f5e41ff7-834d-48a1-b8f5-42da63fdab90"/>
    <xsd:import namespace="2ffe3ccd-fe8c-4077-8b9d-f261cde999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41ff7-834d-48a1-b8f5-42da63fda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e3ccd-fe8c-4077-8b9d-f261cde99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168CE1-02B2-4D61-AB55-E50642B90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e41ff7-834d-48a1-b8f5-42da63fdab90"/>
    <ds:schemaRef ds:uri="2ffe3ccd-fe8c-4077-8b9d-f261cde99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063D35-B5AB-49C9-8B13-33655A3B50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E9DCA8-8C11-46DC-B918-976AE82F04C9}">
  <ds:schemaRefs>
    <ds:schemaRef ds:uri="b0eb2939-f0d1-485e-a4cd-5a5dd709936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http://schemas.openxmlformats.org/package/2006/metadata/core-properties"/>
    <ds:schemaRef ds:uri="f51c79f4-0ba9-4e30-acc1-bfd8d3a299d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271</Words>
  <Application>Microsoft Office PowerPoint</Application>
  <PresentationFormat>Custom</PresentationFormat>
  <Paragraphs>29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Georgia</vt:lpstr>
      <vt:lpstr>Helvetica Neue</vt:lpstr>
      <vt:lpstr>Helvetica Neue Light</vt:lpstr>
      <vt:lpstr>Raleway</vt:lpstr>
      <vt:lpstr>White</vt:lpstr>
      <vt:lpstr>Community Health Workers at ChristianaCare</vt:lpstr>
      <vt:lpstr>Background</vt:lpstr>
      <vt:lpstr>PowerPoint Presentation</vt:lpstr>
      <vt:lpstr>How CHWs Work with Patients</vt:lpstr>
      <vt:lpstr>PowerPoint Presentation</vt:lpstr>
      <vt:lpstr>Why does this matter?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McCoy, Matthew D</dc:creator>
  <cp:lastModifiedBy>Mendez, Sherry</cp:lastModifiedBy>
  <cp:revision>60</cp:revision>
  <dcterms:modified xsi:type="dcterms:W3CDTF">2022-10-20T12:06:27Z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0x01010061D75B5C20E4D64A8441C2DE9445AC12</vt:lpwstr>
  </property>
</Properties>
</file>