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22" r:id="rId2"/>
    <p:sldId id="402" r:id="rId3"/>
    <p:sldId id="415" r:id="rId4"/>
    <p:sldId id="403" r:id="rId5"/>
    <p:sldId id="416" r:id="rId6"/>
    <p:sldId id="417" r:id="rId7"/>
    <p:sldId id="408" r:id="rId8"/>
    <p:sldId id="409" r:id="rId9"/>
    <p:sldId id="421" r:id="rId10"/>
    <p:sldId id="410" r:id="rId11"/>
    <p:sldId id="406" r:id="rId12"/>
    <p:sldId id="419" r:id="rId13"/>
    <p:sldId id="418" r:id="rId14"/>
    <p:sldId id="388" r:id="rId15"/>
    <p:sldId id="401" r:id="rId16"/>
  </p:sldIdLst>
  <p:sldSz cx="9144000" cy="5143500" type="screen16x9"/>
  <p:notesSz cx="7102475" cy="9388475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ld, Kathy" initials="WK" lastIdx="1" clrIdx="0">
    <p:extLst>
      <p:ext uri="{19B8F6BF-5375-455C-9EA6-DF929625EA0E}">
        <p15:presenceInfo xmlns:p15="http://schemas.microsoft.com/office/powerpoint/2012/main" userId="S-1-5-21-1854015435-218172155-1874078741-56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A63"/>
    <a:srgbClr val="0056B3"/>
    <a:srgbClr val="0000FF"/>
    <a:srgbClr val="FFFFFF"/>
    <a:srgbClr val="95B850"/>
    <a:srgbClr val="66FF99"/>
    <a:srgbClr val="66FF66"/>
    <a:srgbClr val="619428"/>
    <a:srgbClr val="FF33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3981" autoAdjust="0"/>
  </p:normalViewPr>
  <p:slideViewPr>
    <p:cSldViewPr>
      <p:cViewPr varScale="1">
        <p:scale>
          <a:sx n="147" d="100"/>
          <a:sy n="147" d="100"/>
        </p:scale>
        <p:origin x="2082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2640"/>
    </p:cViewPr>
  </p:sorterViewPr>
  <p:notesViewPr>
    <p:cSldViewPr>
      <p:cViewPr varScale="1">
        <p:scale>
          <a:sx n="50" d="100"/>
          <a:sy n="50" d="100"/>
        </p:scale>
        <p:origin x="2970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0EEE8609-7B40-4ECC-A632-C8C4E9773AEA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17BF5EF2-3EF7-4EE9-91C3-961DA5A17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274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684755A6-4DEB-4DA2-80A9-F4F8C360F161}" type="datetimeFigureOut">
              <a:rPr lang="en-US" smtClean="0"/>
              <a:t>4/26/2023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3BE39E74-585D-401C-AE6D-503D14DE7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592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39E74-585D-401C-AE6D-503D14DE70C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317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E4E3-DDEA-4638-A0A1-26779967CA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720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E4E3-DDEA-4638-A0A1-26779967CA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4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E4E3-DDEA-4638-A0A1-26779967CA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54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4000" b="0">
                <a:solidFill>
                  <a:srgbClr val="0056B3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rgbClr val="043A63"/>
                </a:solidFill>
              </a:defRPr>
            </a:lvl1pPr>
            <a:lvl2pPr>
              <a:defRPr sz="2400">
                <a:solidFill>
                  <a:srgbClr val="9F875D"/>
                </a:solidFill>
              </a:defRPr>
            </a:lvl2pPr>
            <a:lvl3pPr>
              <a:defRPr sz="2000">
                <a:solidFill>
                  <a:srgbClr val="9BBD57"/>
                </a:solidFill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321"/>
          <a:stretch/>
        </p:blipFill>
        <p:spPr>
          <a:xfrm rot="10800000">
            <a:off x="76198" y="4400549"/>
            <a:ext cx="8991599" cy="6857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143" t="-16428" r="56250" b="-22444"/>
          <a:stretch/>
        </p:blipFill>
        <p:spPr>
          <a:xfrm>
            <a:off x="8524875" y="4714873"/>
            <a:ext cx="466725" cy="409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536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E4E3-DDEA-4638-A0A1-26779967CA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819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E4E3-DDEA-4638-A0A1-26779967CA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63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E4E3-DDEA-4638-A0A1-26779967CA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976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E4E3-DDEA-4638-A0A1-26779967CA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698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E4E3-DDEA-4638-A0A1-26779967CA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596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E4E3-DDEA-4638-A0A1-26779967CA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00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E4E3-DDEA-4638-A0A1-26779967CA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560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8E4E3-DDEA-4638-A0A1-26779967CA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740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assist.dhss.delaware.gov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kwild@qualityinsights.or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1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hss.delaware.gov/dhss/dmma/files/covid19_phe_unwind_20230220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3571295"/>
            <a:ext cx="541020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3600" dirty="0">
                <a:solidFill>
                  <a:srgbClr val="043A63"/>
                </a:solidFill>
                <a:latin typeface="Arial Narrow" panose="020B0606020202030204" pitchFamily="34" charset="0"/>
              </a:rPr>
              <a:t>Delaware Medicaid Unwinding</a:t>
            </a:r>
            <a:endParaRPr lang="en-US" sz="4800" dirty="0">
              <a:solidFill>
                <a:srgbClr val="043A63"/>
              </a:solidFill>
              <a:latin typeface="Arial Narrow" panose="020B0606020202030204" pitchFamily="34" charset="0"/>
            </a:endParaRPr>
          </a:p>
          <a:p>
            <a:pPr>
              <a:lnSpc>
                <a:spcPts val="35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Kathy Wild, RN, Project Manager	 </a:t>
            </a:r>
          </a:p>
          <a:p>
            <a:pPr>
              <a:lnSpc>
                <a:spcPts val="35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4.26.23</a:t>
            </a:r>
            <a:endParaRPr lang="en-US" sz="3600" dirty="0">
              <a:solidFill>
                <a:srgbClr val="043A63"/>
              </a:solidFill>
              <a:latin typeface="Arial Narrow" panose="020B0606020202030204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6313" y="4128063"/>
            <a:ext cx="1731264" cy="71287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19200" y="2090601"/>
            <a:ext cx="7086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Bahnschrift SemiLight" panose="020B0502040204020203" pitchFamily="34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Quality Insights FFE Navigator Program </a:t>
            </a:r>
          </a:p>
        </p:txBody>
      </p:sp>
      <p:pic>
        <p:nvPicPr>
          <p:cNvPr id="7" name="Content Placeholder 6"/>
          <p:cNvPicPr>
            <a:picLocks noChangeAspect="1"/>
          </p:cNvPicPr>
          <p:nvPr/>
        </p:nvPicPr>
        <p:blipFill rotWithShape="1">
          <a:blip r:embed="rId5"/>
          <a:srcRect t="6694" b="2434"/>
          <a:stretch/>
        </p:blipFill>
        <p:spPr>
          <a:xfrm>
            <a:off x="1066800" y="140485"/>
            <a:ext cx="6912864" cy="3200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97779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150" y="231932"/>
            <a:ext cx="8229600" cy="857250"/>
          </a:xfrm>
        </p:spPr>
        <p:txBody>
          <a:bodyPr/>
          <a:lstStyle/>
          <a:p>
            <a:r>
              <a:rPr lang="en-US" dirty="0"/>
              <a:t>Medicaid Terminations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152525"/>
            <a:ext cx="8229600" cy="33944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Denial due to failure to complete and return                                RENEWAL form may result in loss of Medicaid                    benefits (procedural denial) </a:t>
            </a:r>
          </a:p>
          <a:p>
            <a:pPr lvl="1"/>
            <a:r>
              <a:rPr lang="en-US" dirty="0"/>
              <a:t>Note: The State will allow a few additional days after deadline before making a negative determination</a:t>
            </a:r>
          </a:p>
          <a:p>
            <a:pPr lvl="1"/>
            <a:r>
              <a:rPr lang="en-US" dirty="0"/>
              <a:t>Possible reasons RENEWAL form not returned:</a:t>
            </a:r>
          </a:p>
          <a:p>
            <a:pPr lvl="2"/>
            <a:r>
              <a:rPr lang="en-US" dirty="0"/>
              <a:t>Individual moved and didn’t receive letter</a:t>
            </a:r>
          </a:p>
          <a:p>
            <a:pPr lvl="2"/>
            <a:r>
              <a:rPr lang="en-US" dirty="0"/>
              <a:t>Individual has limited English proficiency or disability and many not understand letter</a:t>
            </a:r>
          </a:p>
          <a:p>
            <a:r>
              <a:rPr lang="en-US" dirty="0"/>
              <a:t>Denial due to not meeting eligibility criteria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3" descr="Seven Seas News: Treatment &lt;strong&gt;denied&lt;/strong&gt;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76999">
            <a:off x="7425981" y="428472"/>
            <a:ext cx="1448103" cy="144810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54836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05978"/>
            <a:ext cx="8839200" cy="857250"/>
          </a:xfrm>
        </p:spPr>
        <p:txBody>
          <a:bodyPr>
            <a:noAutofit/>
          </a:bodyPr>
          <a:lstStyle/>
          <a:p>
            <a:r>
              <a:rPr lang="en-US" sz="3200" dirty="0"/>
              <a:t>What is CMS Doing to Help Individuals Get Coverage?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895350"/>
            <a:ext cx="8229600" cy="2438399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Maximizing process to promote continuity of coverage </a:t>
            </a:r>
          </a:p>
          <a:p>
            <a:r>
              <a:rPr lang="en-US" sz="2000" dirty="0"/>
              <a:t>Mailing a letter to individuals who lose Medicaid coverage to encourage them to enroll in a Marketplace plan  </a:t>
            </a:r>
          </a:p>
          <a:p>
            <a:r>
              <a:rPr lang="en-US" sz="2000" dirty="0"/>
              <a:t>Implementing a direct consumer outreach program utilizing the 2 Navigator grantee awardee organizations in DE </a:t>
            </a:r>
            <a:r>
              <a:rPr lang="en-US" sz="2000" i="1" dirty="0">
                <a:solidFill>
                  <a:srgbClr val="0056B3"/>
                </a:solidFill>
              </a:rPr>
              <a:t>Quality Insights </a:t>
            </a:r>
            <a:r>
              <a:rPr lang="en-US" sz="2000" dirty="0"/>
              <a:t>and </a:t>
            </a:r>
            <a:r>
              <a:rPr lang="en-US" sz="2000" i="1" dirty="0">
                <a:solidFill>
                  <a:srgbClr val="0056B3"/>
                </a:solidFill>
              </a:rPr>
              <a:t>Westside Family Healthcare</a:t>
            </a:r>
            <a:r>
              <a:rPr lang="en-US" sz="2000" dirty="0"/>
              <a:t> to contact individuals who are terminated from Medicaid and don’t enroll in a Marketplace plan within “30” days of losing coverage 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3"/>
          <a:srcRect l="22300" t="42857" r="27525" b="21429"/>
          <a:stretch/>
        </p:blipFill>
        <p:spPr>
          <a:xfrm>
            <a:off x="2514600" y="3028950"/>
            <a:ext cx="3657598" cy="152399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95602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will Navigators Do?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23950"/>
            <a:ext cx="8229600" cy="3394472"/>
          </a:xfrm>
        </p:spPr>
        <p:txBody>
          <a:bodyPr>
            <a:normAutofit/>
          </a:bodyPr>
          <a:lstStyle/>
          <a:p>
            <a:r>
              <a:rPr lang="en-US" sz="2400" dirty="0"/>
              <a:t>Help those dis-enrolled from Medicaid enroll in health insurance coverage through the federal Marketplace (Obamacare) or an employer sponsored plan </a:t>
            </a:r>
          </a:p>
          <a:p>
            <a:r>
              <a:rPr lang="en-US" sz="2400" dirty="0"/>
              <a:t>4 of 5 people will pay less than $10/month for a qualified plan</a:t>
            </a:r>
          </a:p>
          <a:p>
            <a:r>
              <a:rPr lang="en-US" sz="2400" dirty="0"/>
              <a:t>Many will qualify for reductions that result in no monthly cost</a:t>
            </a:r>
          </a:p>
          <a:p>
            <a:r>
              <a:rPr lang="en-US" sz="2400" dirty="0"/>
              <a:t>3 carriers for 2023 plans: Highmark Blue Cross Blue Shield, AmeriHealth Caritas, and Aetna CVS Health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1534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Can You Do to Help?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063228"/>
            <a:ext cx="4953000" cy="339447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Encourage members to update contact information with the State </a:t>
            </a:r>
          </a:p>
          <a:p>
            <a:r>
              <a:rPr lang="en-US" dirty="0"/>
              <a:t>Report name, address, phone number, email changes by: </a:t>
            </a:r>
          </a:p>
          <a:p>
            <a:pPr lvl="1"/>
            <a:r>
              <a:rPr lang="en-US" dirty="0"/>
              <a:t>Calling the Change Report Center at 302-571-4900, Option 2</a:t>
            </a:r>
          </a:p>
          <a:p>
            <a:pPr lvl="1"/>
            <a:r>
              <a:rPr lang="en-US" dirty="0"/>
              <a:t>Fax form to 302-571-4901</a:t>
            </a:r>
          </a:p>
          <a:p>
            <a:pPr lvl="1"/>
            <a:r>
              <a:rPr lang="en-US" dirty="0"/>
              <a:t>Login to </a:t>
            </a:r>
            <a:r>
              <a:rPr lang="en-US" dirty="0">
                <a:hlinkClick r:id="rId3"/>
              </a:rPr>
              <a:t>Delaware ASSIST Account.</a:t>
            </a:r>
            <a:r>
              <a:rPr lang="en-US" dirty="0"/>
              <a:t> 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8750" y="1733550"/>
            <a:ext cx="3505200" cy="16573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52995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11691" y="11077"/>
            <a:ext cx="2329417" cy="51229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4234" y="0"/>
            <a:ext cx="2296065" cy="5097607"/>
          </a:xfrm>
          <a:prstGeom prst="rect">
            <a:avLst/>
          </a:prstGeom>
          <a:ln>
            <a:solidFill>
              <a:srgbClr val="043A63"/>
            </a:solidFill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52400" y="133350"/>
            <a:ext cx="300606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rgbClr val="0056B3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Rack Cards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4593" y="1104900"/>
            <a:ext cx="280100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43A63"/>
                </a:solidFill>
              </a:rPr>
              <a:t>Available to distribute to your clients, members, etc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43A63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0795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26914"/>
            <a:ext cx="8229600" cy="339447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Kathy Wild  </a:t>
            </a:r>
            <a:r>
              <a:rPr lang="en-US" dirty="0">
                <a:hlinkClick r:id="rId3"/>
              </a:rPr>
              <a:t>kwild@qualityinsights.org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</a:p>
        </p:txBody>
      </p:sp>
      <p:pic>
        <p:nvPicPr>
          <p:cNvPr id="4" name="Picture 3" descr="&lt;strong&gt;Thank You&lt;/strong&gt; Metal Free Stock Photo - Public Domain Pictures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1" r="8981"/>
          <a:stretch/>
        </p:blipFill>
        <p:spPr>
          <a:xfrm>
            <a:off x="3352800" y="1649256"/>
            <a:ext cx="1828800" cy="1904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3924300"/>
            <a:ext cx="82296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This project is supported by the Centers for Medicare and Medicaid Services (CMS) of the U.S. Department of Health and Human Services (HHS) as part of a financial assistance award totaling $881,770.00 with 100 percent funded by CMS/HHS. The contents are those of the author(s) and do not necessarily represent the official views of, nor an endorsement, by CMS/HHS, or the U.S. Government. Pub # NAV-042523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6937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"/>
            <a:ext cx="8229600" cy="857250"/>
          </a:xfrm>
        </p:spPr>
        <p:txBody>
          <a:bodyPr/>
          <a:lstStyle/>
          <a:p>
            <a:r>
              <a:rPr lang="en-US" dirty="0"/>
              <a:t>Federal Laws and Medicaid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52550"/>
            <a:ext cx="6896101" cy="4038600"/>
          </a:xfrm>
        </p:spPr>
        <p:txBody>
          <a:bodyPr>
            <a:normAutofit fontScale="62500" lnSpcReduction="20000"/>
          </a:bodyPr>
          <a:lstStyle/>
          <a:p>
            <a:pPr>
              <a:buClr>
                <a:srgbClr val="043A63"/>
              </a:buClr>
            </a:pPr>
            <a:r>
              <a:rPr lang="en-US" sz="3800" dirty="0"/>
              <a:t>All State Medicaid agencies are required to regularly review Medicaid recipients’ eligibility (called ‘redetermination’ or ‘eligibility renewal’</a:t>
            </a:r>
          </a:p>
          <a:p>
            <a:pPr>
              <a:buClr>
                <a:srgbClr val="043A63"/>
              </a:buClr>
            </a:pPr>
            <a:r>
              <a:rPr lang="en-US" sz="3800" b="1" dirty="0">
                <a:solidFill>
                  <a:srgbClr val="0000FF"/>
                </a:solidFill>
              </a:rPr>
              <a:t>March 2020</a:t>
            </a:r>
            <a:r>
              <a:rPr lang="en-US" sz="3800" dirty="0"/>
              <a:t>: COVID Public Health Emergency   (PHE) declared → States required to pause renewals to keep everyone covered during the PHE</a:t>
            </a:r>
          </a:p>
          <a:p>
            <a:pPr>
              <a:buClr>
                <a:srgbClr val="043A63"/>
              </a:buClr>
            </a:pPr>
            <a:r>
              <a:rPr lang="en-US" sz="3800" b="1" dirty="0">
                <a:solidFill>
                  <a:srgbClr val="0000FF"/>
                </a:solidFill>
              </a:rPr>
              <a:t>April 1, 2023 </a:t>
            </a:r>
            <a:r>
              <a:rPr lang="en-US" sz="3800" dirty="0"/>
              <a:t>→ States required to begin renewals </a:t>
            </a:r>
          </a:p>
          <a:p>
            <a:pPr lvl="1"/>
            <a:r>
              <a:rPr lang="en-US" sz="3200" dirty="0"/>
              <a:t>Must complete by July 2024 </a:t>
            </a:r>
          </a:p>
          <a:p>
            <a:pPr lvl="1"/>
            <a:r>
              <a:rPr lang="en-US" sz="3200" dirty="0"/>
              <a:t>Process 1/9 total caseload each month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 descr="Out-of-pocket spending and financial burden among low income adults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1323975"/>
            <a:ext cx="2087880" cy="135325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1628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24756"/>
            <a:ext cx="8229600" cy="857250"/>
          </a:xfrm>
        </p:spPr>
        <p:txBody>
          <a:bodyPr/>
          <a:lstStyle/>
          <a:p>
            <a:r>
              <a:rPr lang="en-US" dirty="0"/>
              <a:t>Medicaid Unwinding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04950"/>
            <a:ext cx="8382000" cy="3394473"/>
          </a:xfrm>
        </p:spPr>
        <p:txBody>
          <a:bodyPr>
            <a:normAutofit/>
          </a:bodyPr>
          <a:lstStyle/>
          <a:p>
            <a:r>
              <a:rPr lang="en-US" sz="2400" dirty="0"/>
              <a:t>Unwinding = process by which State Medicaid                                 agencies will resume annual Medicaid eligibility                         renewals</a:t>
            </a:r>
          </a:p>
          <a:p>
            <a:r>
              <a:rPr lang="en-US" sz="2400" dirty="0"/>
              <a:t>Will result in ‘Medicaid transitions in coverage” </a:t>
            </a:r>
          </a:p>
          <a:p>
            <a:r>
              <a:rPr lang="en-US" sz="2400" dirty="0"/>
              <a:t>DE Medicaid Unwinding Plan available on website </a:t>
            </a:r>
          </a:p>
          <a:p>
            <a:pPr marL="400050" lvl="1" indent="0">
              <a:buNone/>
            </a:pPr>
            <a:r>
              <a:rPr lang="en-US" sz="1800" dirty="0">
                <a:solidFill>
                  <a:srgbClr val="FF0000"/>
                </a:solidFill>
                <a:hlinkClick r:id="rId3"/>
              </a:rPr>
              <a:t>https://dhss.delaware.gov/dhss/dmma/files/covid19_phe_unwind_20230220.pdf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t="2195" r="1031" b="2195"/>
          <a:stretch/>
        </p:blipFill>
        <p:spPr>
          <a:xfrm>
            <a:off x="6553200" y="666750"/>
            <a:ext cx="2400300" cy="16002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44035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857250"/>
          </a:xfrm>
        </p:spPr>
        <p:txBody>
          <a:bodyPr/>
          <a:lstStyle/>
          <a:p>
            <a:r>
              <a:rPr lang="en-US" dirty="0"/>
              <a:t>DE Medicaid Population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950"/>
            <a:ext cx="8229600" cy="3470673"/>
          </a:xfrm>
        </p:spPr>
        <p:txBody>
          <a:bodyPr>
            <a:normAutofit fontScale="62500" lnSpcReduction="20000"/>
          </a:bodyPr>
          <a:lstStyle/>
          <a:p>
            <a:r>
              <a:rPr lang="en-US" sz="3100" dirty="0"/>
              <a:t>315,000 people in DE have Medicaid</a:t>
            </a:r>
          </a:p>
          <a:p>
            <a:r>
              <a:rPr lang="en-US" sz="3100" dirty="0"/>
              <a:t>State estimates </a:t>
            </a:r>
            <a:r>
              <a:rPr lang="en-US" sz="3100" b="1" dirty="0"/>
              <a:t>50,000</a:t>
            </a:r>
            <a:r>
              <a:rPr lang="en-US" sz="3100" dirty="0"/>
              <a:t> (16%) may lose coverage during unwinding period</a:t>
            </a:r>
          </a:p>
          <a:p>
            <a:pPr lvl="1"/>
            <a:r>
              <a:rPr lang="en-US" sz="2900" dirty="0"/>
              <a:t>May no longer meet eligibility criteria due to changes in household income, age, or other criteria</a:t>
            </a:r>
          </a:p>
          <a:p>
            <a:pPr lvl="1"/>
            <a:r>
              <a:rPr lang="en-US" sz="2900" dirty="0"/>
              <a:t>May lose coverage because individual does not return renewal form in a timely manner</a:t>
            </a:r>
          </a:p>
          <a:p>
            <a:r>
              <a:rPr lang="en-US" sz="3100" dirty="0"/>
              <a:t>EVERYONE must have eligibility reviewed </a:t>
            </a:r>
          </a:p>
          <a:p>
            <a:r>
              <a:rPr lang="en-US" sz="3100" dirty="0"/>
              <a:t>EVERYONE will receive at least one letter in the mail </a:t>
            </a:r>
          </a:p>
          <a:p>
            <a:r>
              <a:rPr lang="en-US" sz="3100" dirty="0"/>
              <a:t>Individuals who have had Medicaid benefits the longest will be contacted FIRST (March 2020 enrollees) and those who enrolled recently will be contacted LAST (March 2023 enrollees) 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1341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857250"/>
          </a:xfrm>
        </p:spPr>
        <p:txBody>
          <a:bodyPr/>
          <a:lstStyle/>
          <a:p>
            <a:r>
              <a:rPr lang="en-US" dirty="0"/>
              <a:t>Specific Medicaid Populations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950"/>
            <a:ext cx="8229600" cy="34706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Specific considerations for the following: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36316"/>
              </p:ext>
            </p:extLst>
          </p:nvPr>
        </p:nvGraphicFramePr>
        <p:xfrm>
          <a:off x="457200" y="1733550"/>
          <a:ext cx="8305800" cy="1965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76450">
                  <a:extLst>
                    <a:ext uri="{9D8B030D-6E8A-4147-A177-3AD203B41FA5}">
                      <a16:colId xmlns:a16="http://schemas.microsoft.com/office/drawing/2014/main" val="1169341843"/>
                    </a:ext>
                  </a:extLst>
                </a:gridCol>
                <a:gridCol w="2076450">
                  <a:extLst>
                    <a:ext uri="{9D8B030D-6E8A-4147-A177-3AD203B41FA5}">
                      <a16:colId xmlns:a16="http://schemas.microsoft.com/office/drawing/2014/main" val="1667771178"/>
                    </a:ext>
                  </a:extLst>
                </a:gridCol>
                <a:gridCol w="2076450">
                  <a:extLst>
                    <a:ext uri="{9D8B030D-6E8A-4147-A177-3AD203B41FA5}">
                      <a16:colId xmlns:a16="http://schemas.microsoft.com/office/drawing/2014/main" val="3367578510"/>
                    </a:ext>
                  </a:extLst>
                </a:gridCol>
                <a:gridCol w="2076450">
                  <a:extLst>
                    <a:ext uri="{9D8B030D-6E8A-4147-A177-3AD203B41FA5}">
                      <a16:colId xmlns:a16="http://schemas.microsoft.com/office/drawing/2014/main" val="1400529305"/>
                    </a:ext>
                  </a:extLst>
                </a:gridCol>
              </a:tblGrid>
              <a:tr h="1109816">
                <a:tc>
                  <a:txBody>
                    <a:bodyPr/>
                    <a:lstStyle/>
                    <a:p>
                      <a:r>
                        <a:rPr lang="en-US" sz="1600" dirty="0"/>
                        <a:t>Pregnant</a:t>
                      </a:r>
                      <a:r>
                        <a:rPr lang="en-US" sz="1600" baseline="0" dirty="0"/>
                        <a:t> Women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People Living with Intellectual</a:t>
                      </a:r>
                      <a:r>
                        <a:rPr lang="en-US" sz="1600" baseline="0" dirty="0"/>
                        <a:t> or </a:t>
                      </a:r>
                      <a:r>
                        <a:rPr lang="en-US" sz="1600" dirty="0"/>
                        <a:t>Developmental</a:t>
                      </a:r>
                      <a:r>
                        <a:rPr lang="en-US" sz="1600" baseline="0" dirty="0"/>
                        <a:t> Disability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Members Living</a:t>
                      </a:r>
                      <a:r>
                        <a:rPr lang="en-US" sz="1600" baseline="0" dirty="0"/>
                        <a:t> in a Nursing Facility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Other Members Eligible for</a:t>
                      </a:r>
                      <a:r>
                        <a:rPr lang="en-US" sz="1600" baseline="0" dirty="0"/>
                        <a:t> Long Term Care 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5548596"/>
                  </a:ext>
                </a:extLst>
              </a:tr>
              <a:tr h="856144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Amendment pending with CMS to allow 12</a:t>
                      </a:r>
                      <a:r>
                        <a:rPr lang="en-US" sz="16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-month coverage</a:t>
                      </a:r>
                      <a:endParaRPr 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No automatic</a:t>
                      </a:r>
                      <a:r>
                        <a:rPr lang="en-US" sz="16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closures of cases. </a:t>
                      </a:r>
                      <a:endParaRPr 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No automatic</a:t>
                      </a:r>
                      <a:r>
                        <a:rPr lang="en-US" sz="16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closures of cases. </a:t>
                      </a:r>
                      <a:endParaRPr 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No automatic</a:t>
                      </a:r>
                      <a:r>
                        <a:rPr lang="en-US" sz="16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closures of cases. </a:t>
                      </a:r>
                      <a:endParaRPr 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8873967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593135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857250"/>
          </a:xfrm>
        </p:spPr>
        <p:txBody>
          <a:bodyPr/>
          <a:lstStyle/>
          <a:p>
            <a:r>
              <a:rPr lang="en-US" dirty="0"/>
              <a:t>High Level Overview of Renewal Process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State will review data sources to check eligibility</a:t>
            </a:r>
          </a:p>
          <a:p>
            <a:r>
              <a:rPr lang="en-US" dirty="0"/>
              <a:t>If unable to approve, will reach out to member and ask for information/documentation</a:t>
            </a:r>
          </a:p>
          <a:p>
            <a:r>
              <a:rPr lang="en-US" dirty="0"/>
              <a:t>If documentation is provided:</a:t>
            </a:r>
          </a:p>
          <a:p>
            <a:pPr lvl="1"/>
            <a:r>
              <a:rPr lang="en-US" dirty="0"/>
              <a:t>And criteria is met→ benefits will continue for 1 year</a:t>
            </a:r>
          </a:p>
          <a:p>
            <a:pPr lvl="1"/>
            <a:r>
              <a:rPr lang="en-US" dirty="0"/>
              <a:t>And criteria is not met→ member’s Medicaid benefits will be terminated</a:t>
            </a:r>
          </a:p>
          <a:p>
            <a:r>
              <a:rPr lang="en-US" dirty="0"/>
              <a:t>If documentation is NOT provided, member’s Medicaid benefits will be terminated 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8400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 Parte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200150"/>
            <a:ext cx="6896100" cy="3394472"/>
          </a:xfrm>
        </p:spPr>
        <p:txBody>
          <a:bodyPr>
            <a:normAutofit/>
          </a:bodyPr>
          <a:lstStyle/>
          <a:p>
            <a:r>
              <a:rPr lang="en-US" sz="2400" dirty="0"/>
              <a:t>The State reviews multiple data sources, including financial information, and approves continuation of benefits if eligibility criteria is met</a:t>
            </a:r>
          </a:p>
          <a:p>
            <a:r>
              <a:rPr lang="en-US" sz="2400" dirty="0"/>
              <a:t>The individual will receive a letter in the mail that benefits will continue for another 12 months</a:t>
            </a:r>
          </a:p>
        </p:txBody>
      </p:sp>
      <p:pic>
        <p:nvPicPr>
          <p:cNvPr id="4" name="Picture 3" descr="Cabinet &lt;strong&gt;approved&lt;/strong&gt; the proposal for setting up of Indian Agricultural ...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38" t="15384" r="10257" b="17950"/>
          <a:stretch/>
        </p:blipFill>
        <p:spPr>
          <a:xfrm rot="20849418">
            <a:off x="6149011" y="3102134"/>
            <a:ext cx="2179978" cy="88561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33422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075" y="66675"/>
            <a:ext cx="8686800" cy="857250"/>
          </a:xfrm>
        </p:spPr>
        <p:txBody>
          <a:bodyPr>
            <a:normAutofit/>
          </a:bodyPr>
          <a:lstStyle/>
          <a:p>
            <a:r>
              <a:rPr lang="en-US" dirty="0"/>
              <a:t>Need Additional Information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075" y="1392464"/>
            <a:ext cx="8658225" cy="3394472"/>
          </a:xfrm>
        </p:spPr>
        <p:txBody>
          <a:bodyPr>
            <a:normAutofit/>
          </a:bodyPr>
          <a:lstStyle/>
          <a:p>
            <a:r>
              <a:rPr lang="en-US" sz="2000" dirty="0"/>
              <a:t>Member is sent a RENEWAL letter  </a:t>
            </a:r>
          </a:p>
          <a:p>
            <a:pPr lvl="1"/>
            <a:r>
              <a:rPr lang="en-US" sz="1800" dirty="0"/>
              <a:t>RENEWAL form must be completed by the deadline included in the letter (30 days) </a:t>
            </a:r>
          </a:p>
          <a:p>
            <a:pPr lvl="1"/>
            <a:r>
              <a:rPr lang="en-US" sz="1800" dirty="0"/>
              <a:t>Can complete online by logging into ASSIST account or complete and sign paper form and mail, fax, or deliver in person </a:t>
            </a:r>
          </a:p>
          <a:p>
            <a:pPr marL="400050"/>
            <a:r>
              <a:rPr lang="en-US" sz="2000" dirty="0"/>
              <a:t>1</a:t>
            </a:r>
            <a:r>
              <a:rPr lang="en-US" sz="2000" baseline="30000" dirty="0"/>
              <a:t>st</a:t>
            </a:r>
            <a:r>
              <a:rPr lang="en-US" sz="2000" dirty="0"/>
              <a:t> batch of letters were mailed on Thursday, April 14 to </a:t>
            </a:r>
            <a:r>
              <a:rPr lang="en-US" sz="2000" b="1" dirty="0"/>
              <a:t>9,000 members</a:t>
            </a:r>
          </a:p>
          <a:p>
            <a:pPr marL="400050"/>
            <a:r>
              <a:rPr lang="en-US" sz="2000" dirty="0"/>
              <a:t>Information needed to complete renewal form includes: </a:t>
            </a:r>
          </a:p>
          <a:p>
            <a:pPr marL="800100" lvl="1"/>
            <a:r>
              <a:rPr lang="en-US" sz="1600" dirty="0"/>
              <a:t>Members of household</a:t>
            </a:r>
          </a:p>
          <a:p>
            <a:pPr marL="800100" lvl="1"/>
            <a:r>
              <a:rPr lang="en-US" sz="1600" dirty="0"/>
              <a:t>Monthly gross income and source </a:t>
            </a:r>
          </a:p>
          <a:p>
            <a:pPr marL="800100" lvl="1"/>
            <a:r>
              <a:rPr lang="en-US" sz="1600" dirty="0"/>
              <a:t>Tax filing status </a:t>
            </a:r>
          </a:p>
          <a:p>
            <a:pPr marL="800100" lvl="1"/>
            <a:r>
              <a:rPr lang="en-US" sz="1600" dirty="0"/>
              <a:t>Tax deductions</a:t>
            </a:r>
          </a:p>
          <a:p>
            <a:pPr marL="800100" lvl="1"/>
            <a:endParaRPr lang="en-US" sz="1600" dirty="0"/>
          </a:p>
          <a:p>
            <a:pPr marL="800100" lvl="1"/>
            <a:endParaRPr lang="en-US" sz="1600" dirty="0"/>
          </a:p>
          <a:p>
            <a:pPr marL="800100" lvl="1"/>
            <a:endParaRPr lang="en-US" sz="1600" dirty="0"/>
          </a:p>
          <a:p>
            <a:pPr lvl="1"/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4534" t="19355" r="283" b="16129"/>
          <a:stretch/>
        </p:blipFill>
        <p:spPr>
          <a:xfrm>
            <a:off x="1371600" y="742950"/>
            <a:ext cx="5455921" cy="64951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30926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85750"/>
            <a:ext cx="8686800" cy="857250"/>
          </a:xfrm>
        </p:spPr>
        <p:txBody>
          <a:bodyPr>
            <a:normAutofit/>
          </a:bodyPr>
          <a:lstStyle/>
          <a:p>
            <a:r>
              <a:rPr lang="en-US" dirty="0"/>
              <a:t>Renewal Form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00150"/>
            <a:ext cx="8229600" cy="3394472"/>
          </a:xfrm>
        </p:spPr>
        <p:txBody>
          <a:bodyPr>
            <a:normAutofit/>
          </a:bodyPr>
          <a:lstStyle/>
          <a:p>
            <a:r>
              <a:rPr lang="en-US" sz="2400" dirty="0"/>
              <a:t>Member completes RENEWAL form:</a:t>
            </a:r>
          </a:p>
          <a:p>
            <a:pPr lvl="1"/>
            <a:r>
              <a:rPr lang="en-US" sz="2000" dirty="0"/>
              <a:t>Information justifies eligibility &amp; coverage will continue for another year.  Approval letter will be sent in the mail </a:t>
            </a:r>
          </a:p>
          <a:p>
            <a:pPr marL="457200" lvl="1" indent="0">
              <a:buNone/>
            </a:pPr>
            <a:r>
              <a:rPr lang="en-US" sz="2000" dirty="0"/>
              <a:t>                               OR </a:t>
            </a:r>
          </a:p>
          <a:p>
            <a:pPr lvl="1"/>
            <a:r>
              <a:rPr lang="en-US" sz="2000" dirty="0"/>
              <a:t>Information does not meet eligibility criteria &amp; benefits will be terminated</a:t>
            </a:r>
          </a:p>
          <a:p>
            <a:r>
              <a:rPr lang="en-US" sz="2400" dirty="0"/>
              <a:t>Member does not complete RENEWAL form: </a:t>
            </a:r>
          </a:p>
          <a:p>
            <a:pPr lvl="1"/>
            <a:r>
              <a:rPr lang="en-US" sz="2000" dirty="0"/>
              <a:t>Medicaid benefits terminated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44442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SLIDE_COUNT" val="15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WV OMA Presentation_10 10 19_KW EDI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V OMA Presentation_10.10.19" id="{E0CCB4DA-F835-465B-BA00-3CA53C070645}" vid="{21E12D4E-D51B-4C3C-BD45-439281FD6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WV OMA Presentation_10 10 19_KW EDITS</Template>
  <TotalTime>174842</TotalTime>
  <Words>933</Words>
  <Application>Microsoft Office PowerPoint</Application>
  <PresentationFormat>On-screen Show (16:9)</PresentationFormat>
  <Paragraphs>96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Narrow</vt:lpstr>
      <vt:lpstr>Bahnschrift SemiLight</vt:lpstr>
      <vt:lpstr>Calibri</vt:lpstr>
      <vt:lpstr>WV OMA Presentation_10 10 19_KW EDITS</vt:lpstr>
      <vt:lpstr>PowerPoint Presentation</vt:lpstr>
      <vt:lpstr>Federal Laws and Medicaid </vt:lpstr>
      <vt:lpstr>Medicaid Unwinding </vt:lpstr>
      <vt:lpstr>DE Medicaid Population </vt:lpstr>
      <vt:lpstr>Specific Medicaid Populations </vt:lpstr>
      <vt:lpstr>High Level Overview of Renewal Process </vt:lpstr>
      <vt:lpstr>Ex Parte Review</vt:lpstr>
      <vt:lpstr>Need Additional Information </vt:lpstr>
      <vt:lpstr>Renewal Form </vt:lpstr>
      <vt:lpstr>Medicaid Terminations </vt:lpstr>
      <vt:lpstr>What is CMS Doing to Help Individuals Get Coverage? </vt:lpstr>
      <vt:lpstr>What will Navigators Do? </vt:lpstr>
      <vt:lpstr>What Can You Do to Help? </vt:lpstr>
      <vt:lpstr>PowerPoint Presentation</vt:lpstr>
      <vt:lpstr>Questions? </vt:lpstr>
    </vt:vector>
  </TitlesOfParts>
  <Company>WVMI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Wild, Kathy</dc:creator>
  <cp:lastModifiedBy>David Layton</cp:lastModifiedBy>
  <cp:revision>3007</cp:revision>
  <cp:lastPrinted>2023-01-23T21:24:13Z</cp:lastPrinted>
  <dcterms:created xsi:type="dcterms:W3CDTF">2019-09-03T20:57:11Z</dcterms:created>
  <dcterms:modified xsi:type="dcterms:W3CDTF">2023-04-26T15:17:02Z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FA83CA84-6AD6-41E2-8ACA-5BF8D778E628</vt:lpwstr>
  </property>
  <property fmtid="{D5CDD505-2E9C-101B-9397-08002B2CF9AE}" pid="3" name="ArticulatePath">
    <vt:lpwstr>Presentation1</vt:lpwstr>
  </property>
</Properties>
</file>