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7"/>
  </p:notesMasterIdLst>
  <p:sldIdLst>
    <p:sldId id="299" r:id="rId2"/>
    <p:sldId id="291" r:id="rId3"/>
    <p:sldId id="335" r:id="rId4"/>
    <p:sldId id="343" r:id="rId5"/>
    <p:sldId id="292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B436E"/>
    <a:srgbClr val="F8F8F8"/>
    <a:srgbClr val="33AB2D"/>
    <a:srgbClr val="5DB7E3"/>
    <a:srgbClr val="00B427"/>
    <a:srgbClr val="FFF691"/>
    <a:srgbClr val="FFF8B5"/>
    <a:srgbClr val="01BC2B"/>
    <a:srgbClr val="00C75A"/>
    <a:srgbClr val="184D7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8892" autoAdjust="0"/>
    <p:restoredTop sz="81806" autoAdjust="0"/>
  </p:normalViewPr>
  <p:slideViewPr>
    <p:cSldViewPr snapToGrid="0" snapToObjects="1">
      <p:cViewPr varScale="1">
        <p:scale>
          <a:sx n="93" d="100"/>
          <a:sy n="93" d="100"/>
        </p:scale>
        <p:origin x="2394" y="84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6752C9A-CFBF-964B-A591-646EBE7A2589}" type="datetimeFigureOut">
              <a:rPr lang="en-US" smtClean="0"/>
              <a:t>11/4/2021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58319D7-8548-F64A-85FB-450701D498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47780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58319D7-8548-F64A-85FB-450701D498ED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478125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58319D7-8548-F64A-85FB-450701D498ED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094911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58319D7-8548-F64A-85FB-450701D498ED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84440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255914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249714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400357FA-0393-F64F-8AF2-7D9A6008773D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A582B6AC-2B83-0148-B01C-324B325F9E18}"/>
              </a:ext>
            </a:extLst>
          </p:cNvPr>
          <p:cNvCxnSpPr>
            <a:cxnSpLocks/>
          </p:cNvCxnSpPr>
          <p:nvPr/>
        </p:nvCxnSpPr>
        <p:spPr>
          <a:xfrm>
            <a:off x="2113613" y="1876636"/>
            <a:ext cx="8109679" cy="0"/>
          </a:xfrm>
          <a:prstGeom prst="line">
            <a:avLst/>
          </a:prstGeom>
          <a:ln w="104775">
            <a:solidFill>
              <a:schemeClr val="bg1">
                <a:alpha val="60000"/>
              </a:schemeClr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8" name="Title 1">
            <a:extLst>
              <a:ext uri="{FF2B5EF4-FFF2-40B4-BE49-F238E27FC236}">
                <a16:creationId xmlns:a16="http://schemas.microsoft.com/office/drawing/2014/main" id="{5AC6F8F5-386F-6A40-B43A-E5E15431252B}"/>
              </a:ext>
            </a:extLst>
          </p:cNvPr>
          <p:cNvSpPr txBox="1">
            <a:spLocks/>
          </p:cNvSpPr>
          <p:nvPr/>
        </p:nvSpPr>
        <p:spPr>
          <a:xfrm>
            <a:off x="641946" y="2536568"/>
            <a:ext cx="11053011" cy="978187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i="0" kern="1200" spc="-15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1pPr>
          </a:lstStyle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BluePrints for the Community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A044492F-8CF8-FF44-AB1A-94A91F94BEE2}"/>
              </a:ext>
            </a:extLst>
          </p:cNvPr>
          <p:cNvCxnSpPr>
            <a:cxnSpLocks/>
          </p:cNvCxnSpPr>
          <p:nvPr/>
        </p:nvCxnSpPr>
        <p:spPr>
          <a:xfrm>
            <a:off x="2113613" y="4095182"/>
            <a:ext cx="8109679" cy="0"/>
          </a:xfrm>
          <a:prstGeom prst="line">
            <a:avLst/>
          </a:prstGeom>
          <a:ln w="104775">
            <a:solidFill>
              <a:schemeClr val="bg1">
                <a:alpha val="60000"/>
              </a:schemeClr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371660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>
            <a:extLst>
              <a:ext uri="{FF2B5EF4-FFF2-40B4-BE49-F238E27FC236}">
                <a16:creationId xmlns:a16="http://schemas.microsoft.com/office/drawing/2014/main" id="{CDE30E7A-7D0A-2F4E-999C-35489766BD55}"/>
              </a:ext>
            </a:extLst>
          </p:cNvPr>
          <p:cNvSpPr txBox="1"/>
          <p:nvPr/>
        </p:nvSpPr>
        <p:spPr>
          <a:xfrm>
            <a:off x="5227747" y="1259704"/>
            <a:ext cx="6264458" cy="3386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1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400" spc="30" baseline="0" dirty="0">
                <a:latin typeface="Arial" panose="020B0604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Announced May 2019</a:t>
            </a:r>
          </a:p>
          <a:p>
            <a:pPr marL="342900" marR="0" lvl="0" indent="-3429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1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400" spc="30" dirty="0">
                <a:latin typeface="Arial" panose="020B0604020202020204" pitchFamily="34" charset="0"/>
                <a:ea typeface="Helvetica Neue Medium" panose="02000503000000020004" pitchFamily="2" charset="0"/>
                <a:cs typeface="Arial" panose="020B0604020202020204" pitchFamily="34" charset="0"/>
              </a:rPr>
              <a:t>Approved December 2019</a:t>
            </a:r>
          </a:p>
          <a:p>
            <a:pPr marL="342900" marR="0" lvl="0" indent="-3429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1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400" spc="30" dirty="0">
                <a:latin typeface="Arial" panose="020B0604020202020204" pitchFamily="34" charset="0"/>
                <a:ea typeface="Helvetica Neue Medium" panose="02000503000000020004" pitchFamily="2" charset="0"/>
                <a:cs typeface="Arial" panose="020B0604020202020204" pitchFamily="34" charset="0"/>
              </a:rPr>
              <a:t>Press event January 2020</a:t>
            </a:r>
          </a:p>
          <a:p>
            <a:pPr marL="342900" marR="0" lvl="0" indent="-3429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18 applications, $2.5M</a:t>
            </a:r>
          </a:p>
          <a:p>
            <a:pPr marL="342900" marR="0" lvl="0" indent="-3429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8 approvals, $1.1M</a:t>
            </a:r>
          </a:p>
          <a:p>
            <a:pPr marL="342900" marR="0" lvl="0" indent="-3429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1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 sz="2400" spc="30" dirty="0">
              <a:latin typeface="Arial" panose="020B0604020202020204" pitchFamily="34" charset="0"/>
              <a:ea typeface="Helvetica Neue Medium" panose="02000503000000020004" pitchFamily="2" charset="0"/>
              <a:cs typeface="Arial" panose="020B0604020202020204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64FBCB88-9116-104F-8BA7-489D8990FE97}"/>
              </a:ext>
            </a:extLst>
          </p:cNvPr>
          <p:cNvSpPr/>
          <p:nvPr/>
        </p:nvSpPr>
        <p:spPr>
          <a:xfrm>
            <a:off x="1" y="0"/>
            <a:ext cx="494522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3900" b="1" dirty="0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782148F2-54FD-4746-A5A7-1FBF3C16F167}"/>
              </a:ext>
            </a:extLst>
          </p:cNvPr>
          <p:cNvCxnSpPr>
            <a:cxnSpLocks/>
          </p:cNvCxnSpPr>
          <p:nvPr/>
        </p:nvCxnSpPr>
        <p:spPr>
          <a:xfrm>
            <a:off x="5227747" y="1048192"/>
            <a:ext cx="6004042" cy="0"/>
          </a:xfrm>
          <a:prstGeom prst="line">
            <a:avLst/>
          </a:prstGeom>
          <a:ln w="34925">
            <a:solidFill>
              <a:schemeClr val="accent1">
                <a:lumMod val="50000"/>
                <a:alpha val="50000"/>
              </a:schemeClr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0" name="Title 1">
            <a:extLst>
              <a:ext uri="{FF2B5EF4-FFF2-40B4-BE49-F238E27FC236}">
                <a16:creationId xmlns:a16="http://schemas.microsoft.com/office/drawing/2014/main" id="{DEB5682A-B64A-D84B-A96C-B349E4C91C99}"/>
              </a:ext>
            </a:extLst>
          </p:cNvPr>
          <p:cNvSpPr txBox="1">
            <a:spLocks/>
          </p:cNvSpPr>
          <p:nvPr/>
        </p:nvSpPr>
        <p:spPr>
          <a:xfrm>
            <a:off x="5227747" y="299947"/>
            <a:ext cx="5925151" cy="748245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000" b="1" i="0" kern="1200" spc="-150">
                <a:solidFill>
                  <a:srgbClr val="002060"/>
                </a:solidFill>
                <a:latin typeface="Arial" panose="020B0604020202020204" pitchFamily="34" charset="0"/>
                <a:ea typeface="Helvetica Neue" panose="02000503000000020004" pitchFamily="2" charset="0"/>
                <a:cs typeface="Arial" panose="020B0604020202020204" pitchFamily="34" charset="0"/>
              </a:defRPr>
            </a:lvl1pPr>
          </a:lstStyle>
          <a:p>
            <a:r>
              <a:rPr lang="en-US" sz="4400" spc="0" dirty="0">
                <a:solidFill>
                  <a:schemeClr val="tx1"/>
                </a:solidFill>
              </a:rPr>
              <a:t>Dedicated Cycle</a:t>
            </a:r>
          </a:p>
        </p:txBody>
      </p:sp>
      <p:pic>
        <p:nvPicPr>
          <p:cNvPr id="4" name="Picture 3" descr="A group of people posing for a photo&#10;&#10;Description automatically generated">
            <a:extLst>
              <a:ext uri="{FF2B5EF4-FFF2-40B4-BE49-F238E27FC236}">
                <a16:creationId xmlns:a16="http://schemas.microsoft.com/office/drawing/2014/main" id="{49D1573A-9857-492F-A609-3B12A941161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1715" r="12480"/>
          <a:stretch/>
        </p:blipFill>
        <p:spPr>
          <a:xfrm>
            <a:off x="1" y="1259704"/>
            <a:ext cx="4945224" cy="43490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00817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9D37C769-E8EC-3149-888B-7C00C47BF37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44213057"/>
              </p:ext>
            </p:extLst>
          </p:nvPr>
        </p:nvGraphicFramePr>
        <p:xfrm>
          <a:off x="526519" y="1227845"/>
          <a:ext cx="11062730" cy="4892548"/>
        </p:xfrm>
        <a:graphic>
          <a:graphicData uri="http://schemas.openxmlformats.org/drawingml/2006/table">
            <a:tbl>
              <a:tblPr firstRow="1" bandCol="1">
                <a:tableStyleId>{D7AC3CCA-C797-4891-BE02-D94E43425B78}</a:tableStyleId>
              </a:tblPr>
              <a:tblGrid>
                <a:gridCol w="406856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99416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99793"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</a:pPr>
                      <a:r>
                        <a:rPr lang="en-US" sz="16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Organization</a:t>
                      </a:r>
                      <a:endParaRPr lang="en-US" sz="1600" b="1" i="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ea typeface="Helvetica Neue Medium" panose="02000503000000020004" pitchFamily="2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rgbClr val="0B436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</a:pPr>
                      <a:r>
                        <a:rPr lang="en-US" sz="16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Project/Program</a:t>
                      </a:r>
                      <a:endParaRPr lang="en-US" sz="1600" b="1" i="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ea typeface="Helvetica Neue Medium" panose="02000503000000020004" pitchFamily="2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rgbClr val="0B436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Sussex County Health Coalition</a:t>
                      </a:r>
                      <a:endParaRPr lang="en-US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Drug Free Sussex County: Expansion of Sussex Goes Purple</a:t>
                      </a:r>
                      <a:endParaRPr lang="en-US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Friendship House</a:t>
                      </a:r>
                      <a:endParaRPr lang="en-US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Transitional Housing Capacity Building</a:t>
                      </a:r>
                      <a:endParaRPr lang="en-US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Triad</a:t>
                      </a:r>
                      <a:endParaRPr lang="en-US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New clinical addictions counselor</a:t>
                      </a:r>
                      <a:endParaRPr lang="en-US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Jewish Family Services</a:t>
                      </a:r>
                      <a:endParaRPr lang="en-US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Supporting the Family:  JFS’ Response to the Opioid Crisis</a:t>
                      </a:r>
                      <a:endParaRPr lang="en-US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Attack Addiction</a:t>
                      </a:r>
                      <a:endParaRPr lang="en-US" sz="18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Naloxone Distribution and Sussex County Recovery Housing 2019</a:t>
                      </a:r>
                      <a:endParaRPr lang="en-US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Boys and Girls Club</a:t>
                      </a:r>
                      <a:endParaRPr lang="en-US" sz="18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Triple Play</a:t>
                      </a:r>
                      <a:endParaRPr lang="en-US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NCALL</a:t>
                      </a:r>
                      <a:endParaRPr lang="en-US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Beating the Odds in Dover</a:t>
                      </a:r>
                      <a:endParaRPr lang="en-US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Bellevue Cause Community Network</a:t>
                      </a:r>
                      <a:endParaRPr lang="en-US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Youth Video Production and </a:t>
                      </a:r>
                      <a:r>
                        <a:rPr lang="en-US" sz="18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Destigmatization</a:t>
                      </a:r>
                      <a:endParaRPr lang="en-US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10" name="Title 1">
            <a:extLst>
              <a:ext uri="{FF2B5EF4-FFF2-40B4-BE49-F238E27FC236}">
                <a16:creationId xmlns:a16="http://schemas.microsoft.com/office/drawing/2014/main" id="{DEB5682A-B64A-D84B-A96C-B349E4C91C99}"/>
              </a:ext>
            </a:extLst>
          </p:cNvPr>
          <p:cNvSpPr txBox="1">
            <a:spLocks/>
          </p:cNvSpPr>
          <p:nvPr/>
        </p:nvSpPr>
        <p:spPr>
          <a:xfrm>
            <a:off x="382681" y="314636"/>
            <a:ext cx="8364511" cy="748245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000" b="1" i="0" kern="1200" spc="-150">
                <a:solidFill>
                  <a:srgbClr val="002060"/>
                </a:solidFill>
                <a:latin typeface="Arial" panose="020B0604020202020204" pitchFamily="34" charset="0"/>
                <a:ea typeface="Helvetica Neue" panose="02000503000000020004" pitchFamily="2" charset="0"/>
                <a:cs typeface="Arial" panose="020B0604020202020204" pitchFamily="34" charset="0"/>
              </a:defRPr>
            </a:lvl1pPr>
          </a:lstStyle>
          <a:p>
            <a:r>
              <a:rPr lang="en-US" sz="4400" spc="0" dirty="0">
                <a:solidFill>
                  <a:schemeClr val="tx1"/>
                </a:solidFill>
              </a:rPr>
              <a:t>Recipient Orgs &amp; Programs</a:t>
            </a:r>
          </a:p>
        </p:txBody>
      </p:sp>
    </p:spTree>
    <p:extLst>
      <p:ext uri="{BB962C8B-B14F-4D97-AF65-F5344CB8AC3E}">
        <p14:creationId xmlns:p14="http://schemas.microsoft.com/office/powerpoint/2010/main" val="24956372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400357FA-0393-F64F-8AF2-7D9A6008773D}"/>
              </a:ext>
            </a:extLst>
          </p:cNvPr>
          <p:cNvSpPr/>
          <p:nvPr/>
        </p:nvSpPr>
        <p:spPr>
          <a:xfrm>
            <a:off x="-10966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5AC6F8F5-386F-6A40-B43A-E5E15431252B}"/>
              </a:ext>
            </a:extLst>
          </p:cNvPr>
          <p:cNvSpPr txBox="1">
            <a:spLocks/>
          </p:cNvSpPr>
          <p:nvPr/>
        </p:nvSpPr>
        <p:spPr>
          <a:xfrm>
            <a:off x="-3231411" y="312632"/>
            <a:ext cx="11053011" cy="978187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i="0" kern="1200" spc="-15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1pPr>
          </a:lstStyle>
          <a:p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Quick Highlights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A044492F-8CF8-FF44-AB1A-94A91F94BEE2}"/>
              </a:ext>
            </a:extLst>
          </p:cNvPr>
          <p:cNvCxnSpPr>
            <a:cxnSpLocks/>
          </p:cNvCxnSpPr>
          <p:nvPr/>
        </p:nvCxnSpPr>
        <p:spPr>
          <a:xfrm>
            <a:off x="206757" y="1038238"/>
            <a:ext cx="11782043" cy="0"/>
          </a:xfrm>
          <a:prstGeom prst="line">
            <a:avLst/>
          </a:prstGeom>
          <a:ln w="104775">
            <a:solidFill>
              <a:schemeClr val="bg1">
                <a:alpha val="60000"/>
              </a:schemeClr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6" name="Title 1">
            <a:extLst>
              <a:ext uri="{FF2B5EF4-FFF2-40B4-BE49-F238E27FC236}">
                <a16:creationId xmlns:a16="http://schemas.microsoft.com/office/drawing/2014/main" id="{7758D658-2337-4572-8F1B-DDD0046AADAE}"/>
              </a:ext>
            </a:extLst>
          </p:cNvPr>
          <p:cNvSpPr txBox="1">
            <a:spLocks/>
          </p:cNvSpPr>
          <p:nvPr/>
        </p:nvSpPr>
        <p:spPr>
          <a:xfrm>
            <a:off x="497042" y="2186184"/>
            <a:ext cx="11175983" cy="3952679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000" b="1" i="0" kern="1200" spc="-150">
                <a:solidFill>
                  <a:srgbClr val="002060"/>
                </a:solidFill>
                <a:latin typeface="Arial" panose="020B0604020202020204" pitchFamily="34" charset="0"/>
                <a:ea typeface="Helvetica Neue" panose="02000503000000020004" pitchFamily="2" charset="0"/>
                <a:cs typeface="Arial" panose="020B0604020202020204" pitchFamily="34" charset="0"/>
              </a:defRPr>
            </a:lvl1pPr>
          </a:lstStyle>
          <a:p>
            <a:pPr marL="457200" indent="-457200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en-US" sz="2400" b="0" spc="0" dirty="0">
              <a:solidFill>
                <a:srgbClr val="F8F8F8"/>
              </a:solidFill>
            </a:endParaRPr>
          </a:p>
          <a:p>
            <a:pPr marL="457200" indent="-457200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en-US" sz="2400" b="0" spc="0" dirty="0">
              <a:solidFill>
                <a:srgbClr val="F8F8F8"/>
              </a:solidFill>
            </a:endParaRPr>
          </a:p>
          <a:p>
            <a:pPr marL="457200" indent="-457200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en-US" sz="2400" b="0" spc="0" dirty="0">
              <a:solidFill>
                <a:srgbClr val="F8F8F8"/>
              </a:solidFill>
            </a:endParaRPr>
          </a:p>
          <a:p>
            <a:pPr marL="457200" indent="-457200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en-US" sz="2400" b="0" spc="0" dirty="0">
              <a:solidFill>
                <a:srgbClr val="F8F8F8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73B61FE-E952-4EF7-AB8E-102A217D1365}"/>
              </a:ext>
            </a:extLst>
          </p:cNvPr>
          <p:cNvSpPr txBox="1"/>
          <p:nvPr/>
        </p:nvSpPr>
        <p:spPr>
          <a:xfrm>
            <a:off x="801028" y="1290819"/>
            <a:ext cx="10871997" cy="49392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marR="0" indent="-4572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chemeClr val="bg1"/>
                </a:solidFill>
              </a:rPr>
              <a:t>1 men’s recovery house in Milford, attack addiction</a:t>
            </a:r>
          </a:p>
          <a:p>
            <a:pPr marL="457200" marR="0" indent="-4572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chemeClr val="bg1"/>
                </a:solidFill>
              </a:rPr>
              <a:t>Over 900 youth served, B&amp;GC</a:t>
            </a:r>
          </a:p>
          <a:p>
            <a:pPr marL="457200" marR="0" indent="-4572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chemeClr val="bg1"/>
                </a:solidFill>
              </a:rPr>
              <a:t>Over 210 youth engaged, Bellevue</a:t>
            </a:r>
          </a:p>
          <a:p>
            <a:pPr marL="457200" marR="0" indent="-4572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chemeClr val="bg1"/>
                </a:solidFill>
              </a:rPr>
              <a:t>39 residents reached 90 days of sobriety and gainful employment, Friendship house</a:t>
            </a:r>
          </a:p>
          <a:p>
            <a:pPr marL="457200" marR="0" indent="-4572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chemeClr val="bg1"/>
                </a:solidFill>
              </a:rPr>
              <a:t>68 families served, JFS</a:t>
            </a:r>
          </a:p>
          <a:p>
            <a:pPr marL="457200" marR="0" indent="-4572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chemeClr val="bg1"/>
                </a:solidFill>
              </a:rPr>
              <a:t>1 opioid outreach specialist hired to serve Kent County, NCALL</a:t>
            </a:r>
          </a:p>
          <a:p>
            <a:pPr marL="457200" marR="0" indent="-4572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chemeClr val="bg1"/>
                </a:solidFill>
              </a:rPr>
              <a:t>495 organizations and 5,500 individuals engaged, SCHC</a:t>
            </a:r>
          </a:p>
          <a:p>
            <a:pPr marL="457200" marR="0" indent="-4572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chemeClr val="bg1"/>
                </a:solidFill>
              </a:rPr>
              <a:t>1 clinical therapist hired, TRIAD</a:t>
            </a:r>
          </a:p>
        </p:txBody>
      </p:sp>
    </p:spTree>
    <p:extLst>
      <p:ext uri="{BB962C8B-B14F-4D97-AF65-F5344CB8AC3E}">
        <p14:creationId xmlns:p14="http://schemas.microsoft.com/office/powerpoint/2010/main" val="32959632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782148F2-54FD-4746-A5A7-1FBF3C16F167}"/>
              </a:ext>
            </a:extLst>
          </p:cNvPr>
          <p:cNvCxnSpPr>
            <a:cxnSpLocks/>
          </p:cNvCxnSpPr>
          <p:nvPr/>
        </p:nvCxnSpPr>
        <p:spPr>
          <a:xfrm>
            <a:off x="234495" y="1144466"/>
            <a:ext cx="5495327" cy="0"/>
          </a:xfrm>
          <a:prstGeom prst="line">
            <a:avLst/>
          </a:prstGeom>
          <a:ln w="34925">
            <a:solidFill>
              <a:schemeClr val="accent1">
                <a:lumMod val="50000"/>
                <a:alpha val="50000"/>
              </a:schemeClr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0" name="Title 1">
            <a:extLst>
              <a:ext uri="{FF2B5EF4-FFF2-40B4-BE49-F238E27FC236}">
                <a16:creationId xmlns:a16="http://schemas.microsoft.com/office/drawing/2014/main" id="{DEB5682A-B64A-D84B-A96C-B349E4C91C99}"/>
              </a:ext>
            </a:extLst>
          </p:cNvPr>
          <p:cNvSpPr txBox="1">
            <a:spLocks/>
          </p:cNvSpPr>
          <p:nvPr/>
        </p:nvSpPr>
        <p:spPr>
          <a:xfrm>
            <a:off x="304032" y="396221"/>
            <a:ext cx="5222591" cy="748245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000" b="1" i="0" kern="1200" spc="-150">
                <a:solidFill>
                  <a:srgbClr val="002060"/>
                </a:solidFill>
                <a:latin typeface="Arial" panose="020B0604020202020204" pitchFamily="34" charset="0"/>
                <a:ea typeface="Helvetica Neue" panose="02000503000000020004" pitchFamily="2" charset="0"/>
                <a:cs typeface="Arial" panose="020B0604020202020204" pitchFamily="34" charset="0"/>
              </a:defRPr>
            </a:lvl1pPr>
          </a:lstStyle>
          <a:p>
            <a:r>
              <a:rPr lang="en-US" sz="4400" spc="0" dirty="0">
                <a:solidFill>
                  <a:schemeClr val="tx1"/>
                </a:solidFill>
              </a:rPr>
              <a:t>2021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9B67477-9841-6743-B02A-F05CDB15873F}"/>
              </a:ext>
            </a:extLst>
          </p:cNvPr>
          <p:cNvSpPr/>
          <p:nvPr/>
        </p:nvSpPr>
        <p:spPr>
          <a:xfrm>
            <a:off x="6516144" y="0"/>
            <a:ext cx="5675855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A010CF1-5F5A-7947-A991-004DCD1FF177}"/>
              </a:ext>
            </a:extLst>
          </p:cNvPr>
          <p:cNvSpPr txBox="1"/>
          <p:nvPr/>
        </p:nvSpPr>
        <p:spPr>
          <a:xfrm>
            <a:off x="304031" y="1295118"/>
            <a:ext cx="5675855" cy="52886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spcAft>
                <a:spcPts val="100"/>
              </a:spcAft>
              <a:buFont typeface="Arial" panose="020B0604020202020204" pitchFamily="34" charset="0"/>
              <a:buChar char="•"/>
              <a:defRPr/>
            </a:pPr>
            <a:r>
              <a:rPr lang="en-US" sz="2400" spc="30" dirty="0">
                <a:latin typeface="Arial" panose="020B0604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Limen House: Mental Health Counseling Financial Assistance</a:t>
            </a:r>
          </a:p>
          <a:p>
            <a:pPr marL="285750" indent="-285750">
              <a:lnSpc>
                <a:spcPct val="150000"/>
              </a:lnSpc>
              <a:spcAft>
                <a:spcPts val="100"/>
              </a:spcAft>
              <a:buFont typeface="Arial" panose="020B0604020202020204" pitchFamily="34" charset="0"/>
              <a:buChar char="•"/>
              <a:defRPr/>
            </a:pPr>
            <a:r>
              <a:rPr lang="en-US" sz="2400" spc="30" dirty="0">
                <a:latin typeface="Arial" panose="020B0604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IMPACT Life: Clubhouse Recovery Model</a:t>
            </a:r>
          </a:p>
          <a:p>
            <a:pPr marL="285750" indent="-285750">
              <a:lnSpc>
                <a:spcPct val="150000"/>
              </a:lnSpc>
              <a:spcAft>
                <a:spcPts val="100"/>
              </a:spcAft>
              <a:buFont typeface="Arial" panose="020B0604020202020204" pitchFamily="34" charset="0"/>
              <a:buChar char="•"/>
              <a:defRPr/>
            </a:pPr>
            <a:r>
              <a:rPr lang="en-US" sz="2400" spc="30" dirty="0">
                <a:latin typeface="Arial" panose="020B0604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SCHC: Drug Free Sussex County</a:t>
            </a:r>
          </a:p>
          <a:p>
            <a:pPr marL="285750" indent="-285750">
              <a:lnSpc>
                <a:spcPct val="150000"/>
              </a:lnSpc>
              <a:spcAft>
                <a:spcPts val="100"/>
              </a:spcAft>
              <a:buFont typeface="Arial" panose="020B0604020202020204" pitchFamily="34" charset="0"/>
              <a:buChar char="•"/>
              <a:defRPr/>
            </a:pPr>
            <a:r>
              <a:rPr lang="en-US" sz="2400" spc="30" dirty="0">
                <a:latin typeface="Arial" panose="020B0604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Various small grants for programs that include some level of SUD/OUD prevention and support</a:t>
            </a:r>
          </a:p>
          <a:p>
            <a:pPr lvl="0">
              <a:lnSpc>
                <a:spcPct val="150000"/>
              </a:lnSpc>
              <a:spcAft>
                <a:spcPts val="100"/>
              </a:spcAft>
              <a:defRPr/>
            </a:pPr>
            <a:endParaRPr lang="en-US" sz="1700" spc="30" dirty="0">
              <a:latin typeface="Arial" panose="020B0604020202020204" pitchFamily="34" charset="0"/>
              <a:ea typeface="Helvetica Neue" panose="02000503000000020004" pitchFamily="2" charset="0"/>
              <a:cs typeface="Arial" panose="020B0604020202020204" pitchFamily="34" charset="0"/>
            </a:endParaRPr>
          </a:p>
          <a:p>
            <a:pPr algn="ctr"/>
            <a:r>
              <a:rPr lang="en-US" sz="2000" b="0" i="1" dirty="0">
                <a:latin typeface="Arial" panose="020B0604020202020204" pitchFamily="34" charset="0"/>
                <a:ea typeface="Helvetica Neue Medium" panose="02000503000000020004" pitchFamily="2" charset="0"/>
                <a:cs typeface="Arial" panose="020B0604020202020204" pitchFamily="34" charset="0"/>
              </a:rPr>
              <a:t>Over $421,000 committed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1532A511-0F29-49DB-B387-D1D0504B3C2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73735" y="1794653"/>
            <a:ext cx="2918261" cy="27192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384459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4">
      <a:dk1>
        <a:srgbClr val="163E60"/>
      </a:dk1>
      <a:lt1>
        <a:srgbClr val="FFFFFF"/>
      </a:lt1>
      <a:dk2>
        <a:srgbClr val="183F5F"/>
      </a:dk2>
      <a:lt2>
        <a:srgbClr val="FFFFFF"/>
      </a:lt2>
      <a:accent1>
        <a:srgbClr val="1690CE"/>
      </a:accent1>
      <a:accent2>
        <a:srgbClr val="1BA7E0"/>
      </a:accent2>
      <a:accent3>
        <a:srgbClr val="11724E"/>
      </a:accent3>
      <a:accent4>
        <a:srgbClr val="A0D5BD"/>
      </a:accent4>
      <a:accent5>
        <a:srgbClr val="F59C85"/>
      </a:accent5>
      <a:accent6>
        <a:srgbClr val="F9C2B6"/>
      </a:accent6>
      <a:hlink>
        <a:srgbClr val="0090FF"/>
      </a:hlink>
      <a:folHlink>
        <a:srgbClr val="0091FF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22326</TotalTime>
  <Words>216</Words>
  <Application>Microsoft Office PowerPoint</Application>
  <PresentationFormat>Widescreen</PresentationFormat>
  <Paragraphs>47</Paragraphs>
  <Slides>5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8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David Layton</cp:lastModifiedBy>
  <cp:revision>281</cp:revision>
  <cp:lastPrinted>2019-04-30T02:32:02Z</cp:lastPrinted>
  <dcterms:created xsi:type="dcterms:W3CDTF">2019-04-26T00:43:24Z</dcterms:created>
  <dcterms:modified xsi:type="dcterms:W3CDTF">2021-11-04T06:04:01Z</dcterms:modified>
</cp:coreProperties>
</file>